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824" r:id="rId6"/>
  </p:sldMasterIdLst>
  <p:notesMasterIdLst>
    <p:notesMasterId r:id="rId26"/>
  </p:notesMasterIdLst>
  <p:handoutMasterIdLst>
    <p:handoutMasterId r:id="rId27"/>
  </p:handoutMasterIdLst>
  <p:sldIdLst>
    <p:sldId id="301" r:id="rId7"/>
    <p:sldId id="265" r:id="rId8"/>
    <p:sldId id="276" r:id="rId9"/>
    <p:sldId id="302" r:id="rId10"/>
    <p:sldId id="316" r:id="rId11"/>
    <p:sldId id="278" r:id="rId12"/>
    <p:sldId id="305" r:id="rId13"/>
    <p:sldId id="306" r:id="rId14"/>
    <p:sldId id="297" r:id="rId15"/>
    <p:sldId id="307" r:id="rId16"/>
    <p:sldId id="309" r:id="rId17"/>
    <p:sldId id="317" r:id="rId18"/>
    <p:sldId id="318" r:id="rId19"/>
    <p:sldId id="310" r:id="rId20"/>
    <p:sldId id="311" r:id="rId21"/>
    <p:sldId id="308" r:id="rId22"/>
    <p:sldId id="312" r:id="rId23"/>
    <p:sldId id="313" r:id="rId24"/>
    <p:sldId id="315" r:id="rId25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25">
          <p15:clr>
            <a:srgbClr val="A4A3A4"/>
          </p15:clr>
        </p15:guide>
        <p15:guide id="2" orient="horz" pos="3786">
          <p15:clr>
            <a:srgbClr val="A4A3A4"/>
          </p15:clr>
        </p15:guide>
        <p15:guide id="3" orient="horz" pos="1468">
          <p15:clr>
            <a:srgbClr val="A4A3A4"/>
          </p15:clr>
        </p15:guide>
        <p15:guide id="4" pos="477">
          <p15:clr>
            <a:srgbClr val="A4A3A4"/>
          </p15:clr>
        </p15:guide>
        <p15:guide id="5" pos="55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MI-LA-WUD12 Kragerup, Mette Sofie" initials="MSK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C59"/>
    <a:srgbClr val="ECE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282" autoAdjust="0"/>
  </p:normalViewPr>
  <p:slideViewPr>
    <p:cSldViewPr snapToGrid="0" showGuides="1">
      <p:cViewPr>
        <p:scale>
          <a:sx n="72" d="100"/>
          <a:sy n="72" d="100"/>
        </p:scale>
        <p:origin x="-1116" y="-8"/>
      </p:cViewPr>
      <p:guideLst>
        <p:guide orient="horz" pos="725"/>
        <p:guide orient="horz" pos="3786"/>
        <p:guide orient="horz" pos="1468"/>
        <p:guide pos="477"/>
        <p:guide pos="55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4014" y="-102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82C0-1D05-4229-918E-CDD7B7E48B4A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AEEE-E778-402E-8B8F-9A98AED26EB8}" type="datetimeFigureOut">
              <a:rPr lang="en-GB" smtClean="0"/>
              <a:pPr/>
              <a:t>24/01/2022</a:t>
            </a:fld>
            <a:endParaRPr lang="en-GB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/>
            </a:lvl1pPr>
          </a:lstStyle>
          <a:p>
            <a:fld id="{1386E511-D742-4EFE-90B5-C9FC42762E0F}" type="datetimeFigureOut">
              <a:rPr lang="en-GB" smtClean="0"/>
              <a:pPr/>
              <a:t>24/01/2022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/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endParaRPr lang="en-GB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05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ackground">
            <a:extLst>
              <a:ext uri="{FF2B5EF4-FFF2-40B4-BE49-F238E27FC236}">
                <a16:creationId xmlns:a16="http://schemas.microsoft.com/office/drawing/2014/main" xmlns="" id="{7E2AB669-D28D-42F1-807C-A14090E25252}"/>
              </a:ext>
            </a:extLst>
          </p:cNvPr>
          <p:cNvSpPr/>
          <p:nvPr userDrawn="1"/>
        </p:nvSpPr>
        <p:spPr>
          <a:xfrm>
            <a:off x="0" y="0"/>
            <a:ext cx="9144900" cy="6861600"/>
          </a:xfrm>
          <a:prstGeom prst="rect">
            <a:avLst/>
          </a:prstGeom>
          <a:solidFill>
            <a:srgbClr val="ECEF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1374" y="1871663"/>
            <a:ext cx="8133851" cy="1933617"/>
          </a:xfrm>
        </p:spPr>
        <p:txBody>
          <a:bodyPr wrap="square" anchor="b">
            <a:noAutofit/>
          </a:bodyPr>
          <a:lstStyle>
            <a:lvl1pPr algn="l">
              <a:defRPr sz="37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en titel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1585" y="3896284"/>
            <a:ext cx="4876296" cy="1519743"/>
          </a:xfrm>
        </p:spPr>
        <p:txBody>
          <a:bodyPr wrap="square">
            <a:no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0" indent="0" algn="l">
              <a:lnSpc>
                <a:spcPct val="110000"/>
              </a:lnSpc>
              <a:buFont typeface="Arial" panose="020B0604020202020204" pitchFamily="34" charset="0"/>
              <a:buNone/>
              <a:defRPr sz="1500"/>
            </a:lvl2pPr>
            <a:lvl3pPr marL="0" indent="0" algn="l">
              <a:lnSpc>
                <a:spcPct val="110000"/>
              </a:lnSpc>
              <a:buFont typeface="Arial" panose="020B0604020202020204" pitchFamily="34" charset="0"/>
              <a:buChar char="​"/>
              <a:defRPr sz="1500"/>
            </a:lvl3pPr>
            <a:lvl4pPr marL="0" indent="0" algn="l">
              <a:lnSpc>
                <a:spcPct val="110000"/>
              </a:lnSpc>
              <a:buFont typeface="Arial" panose="020B0604020202020204" pitchFamily="34" charset="0"/>
              <a:buChar char="​"/>
              <a:defRPr sz="1500"/>
            </a:lvl4pPr>
            <a:lvl5pPr marL="0" indent="0" algn="l">
              <a:lnSpc>
                <a:spcPct val="110000"/>
              </a:lnSpc>
              <a:buFont typeface="Arial" panose="020B0604020202020204" pitchFamily="34" charset="0"/>
              <a:buChar char="​"/>
              <a:defRPr sz="1500"/>
            </a:lvl5pPr>
            <a:lvl6pPr marL="0" indent="0" algn="l">
              <a:lnSpc>
                <a:spcPct val="110000"/>
              </a:lnSpc>
              <a:buFont typeface="Arial" panose="020B0604020202020204" pitchFamily="34" charset="0"/>
              <a:buChar char="​"/>
              <a:defRPr sz="1500"/>
            </a:lvl6pPr>
            <a:lvl7pPr marL="0" indent="0" algn="l">
              <a:lnSpc>
                <a:spcPct val="110000"/>
              </a:lnSpc>
              <a:buFont typeface="Arial" panose="020B0604020202020204" pitchFamily="34" charset="0"/>
              <a:buChar char="​"/>
              <a:defRPr sz="1500"/>
            </a:lvl7pPr>
            <a:lvl8pPr marL="0" indent="0" algn="l">
              <a:lnSpc>
                <a:spcPct val="110000"/>
              </a:lnSpc>
              <a:buFont typeface="Arial" panose="020B0604020202020204" pitchFamily="34" charset="0"/>
              <a:buChar char="​"/>
              <a:defRPr sz="1500"/>
            </a:lvl8pPr>
            <a:lvl9pPr marL="0" indent="0" algn="l">
              <a:lnSpc>
                <a:spcPct val="110000"/>
              </a:lnSpc>
              <a:buFont typeface="Arial" panose="020B0604020202020204" pitchFamily="34" charset="0"/>
              <a:buChar char="​"/>
              <a:defRPr sz="1500"/>
            </a:lvl9pPr>
          </a:lstStyle>
          <a:p>
            <a:r>
              <a:rPr lang="da-DK" dirty="0"/>
              <a:t>Klik, og tilføj undertitel</a:t>
            </a:r>
          </a:p>
        </p:txBody>
      </p:sp>
      <p:sp>
        <p:nvSpPr>
          <p:cNvPr id="24" name="Tjenestebrug">
            <a:extLst>
              <a:ext uri="{FF2B5EF4-FFF2-40B4-BE49-F238E27FC236}">
                <a16:creationId xmlns:a16="http://schemas.microsoft.com/office/drawing/2014/main" xmlns="" id="{C0C82AC3-0336-4737-8280-A45BAE1DA37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29800" y="113146"/>
            <a:ext cx="2884400" cy="175318"/>
          </a:xfrm>
        </p:spPr>
        <p:txBody>
          <a:bodyPr anchor="b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cap="all" baseline="0"/>
            </a:lvl1pPr>
            <a:lvl2pPr marL="288000" indent="0">
              <a:buNone/>
              <a:defRPr sz="1000"/>
            </a:lvl2pPr>
            <a:lvl3pPr marL="576000" indent="0">
              <a:buNone/>
              <a:defRPr sz="1000"/>
            </a:lvl3pPr>
            <a:lvl4pPr marL="576000" indent="0">
              <a:buNone/>
              <a:defRPr sz="1000"/>
            </a:lvl4pPr>
            <a:lvl5pPr marL="576000" indent="0">
              <a:buNone/>
              <a:defRPr sz="100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25" name="Afklassificeret">
            <a:extLst>
              <a:ext uri="{FF2B5EF4-FFF2-40B4-BE49-F238E27FC236}">
                <a16:creationId xmlns:a16="http://schemas.microsoft.com/office/drawing/2014/main" xmlns="" id="{43F8254F-D5FE-443B-9376-05A5AAD2DF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29801" y="277200"/>
            <a:ext cx="2884399" cy="126892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700" cap="all" baseline="0"/>
            </a:lvl1pPr>
            <a:lvl2pPr marL="288000" indent="0" algn="ctr">
              <a:buNone/>
              <a:defRPr sz="700"/>
            </a:lvl2pPr>
            <a:lvl3pPr marL="576000" indent="0" algn="ctr">
              <a:buNone/>
              <a:defRPr sz="700"/>
            </a:lvl3pPr>
            <a:lvl4pPr marL="576000" indent="0" algn="ctr">
              <a:buNone/>
              <a:defRPr sz="700"/>
            </a:lvl4pPr>
            <a:lvl5pPr marL="576000" indent="0" algn="ctr">
              <a:buNone/>
              <a:defRPr sz="70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26" name="Brug">
            <a:extLst>
              <a:ext uri="{FF2B5EF4-FFF2-40B4-BE49-F238E27FC236}">
                <a16:creationId xmlns:a16="http://schemas.microsoft.com/office/drawing/2014/main" xmlns="" id="{C29E5E53-7ADB-40A3-818E-17C86F51B24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129800" y="389808"/>
            <a:ext cx="2884399" cy="176400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cap="all" baseline="0"/>
            </a:lvl1pPr>
            <a:lvl2pPr marL="288000" indent="0">
              <a:buNone/>
              <a:defRPr sz="1000" cap="all" baseline="0"/>
            </a:lvl2pPr>
            <a:lvl3pPr marL="576000" indent="0">
              <a:buNone/>
              <a:defRPr sz="1000" cap="all" baseline="0"/>
            </a:lvl3pPr>
            <a:lvl4pPr marL="576000" indent="0">
              <a:buNone/>
              <a:defRPr sz="1000" cap="all" baseline="0"/>
            </a:lvl4pPr>
            <a:lvl5pPr marL="576000" indent="0">
              <a:buNone/>
              <a:defRPr sz="1000" cap="all" baseline="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10" name="Date Placeholder 2">
            <a:extLst>
              <a:ext uri="{FF2B5EF4-FFF2-40B4-BE49-F238E27FC236}">
                <a16:creationId xmlns:a16="http://schemas.microsoft.com/office/drawing/2014/main" xmlns="" id="{7A1007AC-71D9-4C3B-BE94-4486EE7499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11DD6BA7-93C3-470D-B79D-E61545C07AEE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xmlns="" id="{3C001EB5-078B-41F4-921C-9742B9FC6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xmlns="" id="{73D9D80D-E108-4E26-A9C4-A691F717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6" name="Picture Placeholder 12">
            <a:extLst>
              <a:ext uri="{FF2B5EF4-FFF2-40B4-BE49-F238E27FC236}">
                <a16:creationId xmlns:a16="http://schemas.microsoft.com/office/drawing/2014/main" xmlns="" id="{6A134930-EFF0-42FB-9BE3-4E7319E09269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1600" y="482400"/>
            <a:ext cx="2764800" cy="601200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da-DK" noProof="0" dirty="0"/>
              <a:t>Indsæt logo: Klik på ikonet eller pladsholderen, find logo, klik indsæt</a:t>
            </a:r>
          </a:p>
        </p:txBody>
      </p:sp>
      <p:pic>
        <p:nvPicPr>
          <p:cNvPr id="18" name="Pladsholder til billede 22" descr="FMI_Graa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9026" y="423977"/>
            <a:ext cx="3194584" cy="760193"/>
          </a:xfrm>
          <a:prstGeom prst="rect">
            <a:avLst/>
          </a:prstGeom>
        </p:spPr>
      </p:pic>
      <p:sp>
        <p:nvSpPr>
          <p:cNvPr id="30" name="Rektangel 29"/>
          <p:cNvSpPr/>
          <p:nvPr userDrawn="1"/>
        </p:nvSpPr>
        <p:spPr>
          <a:xfrm>
            <a:off x="657225" y="6140677"/>
            <a:ext cx="7800975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endParaRPr lang="da-DK" sz="1200" noProof="0" dirty="0" err="1"/>
          </a:p>
        </p:txBody>
      </p:sp>
      <p:sp>
        <p:nvSpPr>
          <p:cNvPr id="22" name="Rektangel 21"/>
          <p:cNvSpPr/>
          <p:nvPr userDrawn="1"/>
        </p:nvSpPr>
        <p:spPr>
          <a:xfrm>
            <a:off x="-1" y="6525218"/>
            <a:ext cx="9144001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700" b="0" spc="100" baseline="0" dirty="0" smtClean="0"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© Må ikke offentliggøres uden tilladelse fra Forsvarsministeriets Materiel- og Indkøbsstyrelse.</a:t>
            </a:r>
            <a:endParaRPr lang="da-DK" sz="700" b="0" spc="100" baseline="0" dirty="0"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27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8649-079F-4D0A-9D20-603F9FA57290}" type="datetime2">
              <a:rPr lang="da-DK" smtClean="0"/>
              <a:pPr/>
              <a:t>24. januar 2022</a:t>
            </a:fld>
            <a:endParaRPr lang="en-GB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95688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8649-079F-4D0A-9D20-603F9FA57290}" type="datetime2">
              <a:rPr lang="da-DK" smtClean="0"/>
              <a:pPr/>
              <a:t>24. januar 2022</a:t>
            </a:fld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521780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8649-079F-4D0A-9D20-603F9FA57290}" type="datetime2">
              <a:rPr lang="da-DK" smtClean="0"/>
              <a:pPr/>
              <a:t>24. januar 2022</a:t>
            </a:fld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330734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8649-079F-4D0A-9D20-603F9FA57290}" type="datetime2">
              <a:rPr lang="da-DK" smtClean="0"/>
              <a:pPr/>
              <a:t>24. januar 2022</a:t>
            </a:fld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753707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8649-079F-4D0A-9D20-603F9FA57290}" type="datetime2">
              <a:rPr lang="da-DK" smtClean="0"/>
              <a:pPr/>
              <a:t>24. januar 2022</a:t>
            </a:fld>
            <a:endParaRPr lang="en-GB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7986068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8649-079F-4D0A-9D20-603F9FA57290}" type="datetime2">
              <a:rPr lang="da-DK" smtClean="0"/>
              <a:pPr/>
              <a:t>24. januar 2022</a:t>
            </a:fld>
            <a:endParaRPr lang="en-GB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164402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8649-079F-4D0A-9D20-603F9FA57290}" type="datetime2">
              <a:rPr lang="da-DK" smtClean="0"/>
              <a:pPr/>
              <a:t>24. januar 2022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196200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8649-079F-4D0A-9D20-603F9FA57290}" type="datetime2">
              <a:rPr lang="da-DK" smtClean="0"/>
              <a:pPr/>
              <a:t>24. januar 2022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303179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565AB2-4194-4BA1-BD8F-4416AE0289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en titel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D81B1306-C7E7-4FE6-B602-CE04C23A834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5651" y="2330450"/>
            <a:ext cx="8029574" cy="3673475"/>
          </a:xfrm>
        </p:spPr>
        <p:txBody>
          <a:bodyPr/>
          <a:lstStyle>
            <a:lvl1pPr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8" name="Tjenestebrug">
            <a:extLst>
              <a:ext uri="{FF2B5EF4-FFF2-40B4-BE49-F238E27FC236}">
                <a16:creationId xmlns:a16="http://schemas.microsoft.com/office/drawing/2014/main" xmlns="" id="{4FA4E295-C991-4C85-A430-8E77C6856DD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29800" y="113146"/>
            <a:ext cx="2884400" cy="175318"/>
          </a:xfrm>
        </p:spPr>
        <p:txBody>
          <a:bodyPr anchor="b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cap="all" baseline="0"/>
            </a:lvl1pPr>
            <a:lvl2pPr marL="288000" indent="0">
              <a:buNone/>
              <a:defRPr sz="1000"/>
            </a:lvl2pPr>
            <a:lvl3pPr marL="576000" indent="0">
              <a:buNone/>
              <a:defRPr sz="1000"/>
            </a:lvl3pPr>
            <a:lvl4pPr marL="576000" indent="0">
              <a:buNone/>
              <a:defRPr sz="1000"/>
            </a:lvl4pPr>
            <a:lvl5pPr marL="576000" indent="0">
              <a:buNone/>
              <a:defRPr sz="100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9" name="Afklassificeret">
            <a:extLst>
              <a:ext uri="{FF2B5EF4-FFF2-40B4-BE49-F238E27FC236}">
                <a16:creationId xmlns:a16="http://schemas.microsoft.com/office/drawing/2014/main" xmlns="" id="{F6BF7C7E-D6F4-4FD7-9D13-A7183A63FB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29801" y="275690"/>
            <a:ext cx="2884399" cy="126892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700" cap="all" baseline="0"/>
            </a:lvl1pPr>
            <a:lvl2pPr marL="288000" indent="0" algn="ctr">
              <a:buNone/>
              <a:defRPr sz="700"/>
            </a:lvl2pPr>
            <a:lvl3pPr marL="576000" indent="0" algn="ctr">
              <a:buNone/>
              <a:defRPr sz="700"/>
            </a:lvl3pPr>
            <a:lvl4pPr marL="576000" indent="0" algn="ctr">
              <a:buNone/>
              <a:defRPr sz="700"/>
            </a:lvl4pPr>
            <a:lvl5pPr marL="576000" indent="0" algn="ctr">
              <a:buNone/>
              <a:defRPr sz="70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10" name="Brug">
            <a:extLst>
              <a:ext uri="{FF2B5EF4-FFF2-40B4-BE49-F238E27FC236}">
                <a16:creationId xmlns:a16="http://schemas.microsoft.com/office/drawing/2014/main" xmlns="" id="{48088BE7-A6B0-4C44-BAE5-68CC9E06B95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129800" y="389808"/>
            <a:ext cx="2884399" cy="176400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cap="all" baseline="0"/>
            </a:lvl1pPr>
            <a:lvl2pPr marL="288000" indent="0">
              <a:buNone/>
              <a:defRPr sz="1000" cap="all" baseline="0"/>
            </a:lvl2pPr>
            <a:lvl3pPr marL="576000" indent="0">
              <a:buNone/>
              <a:defRPr sz="1000" cap="all" baseline="0"/>
            </a:lvl3pPr>
            <a:lvl4pPr marL="576000" indent="0">
              <a:buNone/>
              <a:defRPr sz="1000" cap="all" baseline="0"/>
            </a:lvl4pPr>
            <a:lvl5pPr marL="576000" indent="0">
              <a:buNone/>
              <a:defRPr sz="1000" cap="all" baseline="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AAB33EC-4EA5-4B1C-AF27-EC2B76F2D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65669" y="6419492"/>
            <a:ext cx="2241483" cy="167552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DB55C38-6DD3-4472-B59C-C5E23E98D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01B945D-1257-489D-A1DE-20820526F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5" name="Billede 14" descr="FMI_Graa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907" y="50802"/>
            <a:ext cx="2331840" cy="55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41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565AB2-4194-4BA1-BD8F-4416AE0289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en titel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D81B1306-C7E7-4FE6-B602-CE04C23A834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5651" y="2330450"/>
            <a:ext cx="8029574" cy="3673475"/>
          </a:xfrm>
        </p:spPr>
        <p:txBody>
          <a:bodyPr/>
          <a:lstStyle>
            <a:lvl1pPr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8" name="Tjenestebrug">
            <a:extLst>
              <a:ext uri="{FF2B5EF4-FFF2-40B4-BE49-F238E27FC236}">
                <a16:creationId xmlns:a16="http://schemas.microsoft.com/office/drawing/2014/main" xmlns="" id="{4FA4E295-C991-4C85-A430-8E77C6856DD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29800" y="113146"/>
            <a:ext cx="2884400" cy="175318"/>
          </a:xfrm>
        </p:spPr>
        <p:txBody>
          <a:bodyPr anchor="b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cap="all" baseline="0"/>
            </a:lvl1pPr>
            <a:lvl2pPr marL="288000" indent="0">
              <a:buNone/>
              <a:defRPr sz="1000"/>
            </a:lvl2pPr>
            <a:lvl3pPr marL="576000" indent="0">
              <a:buNone/>
              <a:defRPr sz="1000"/>
            </a:lvl3pPr>
            <a:lvl4pPr marL="576000" indent="0">
              <a:buNone/>
              <a:defRPr sz="1000"/>
            </a:lvl4pPr>
            <a:lvl5pPr marL="576000" indent="0">
              <a:buNone/>
              <a:defRPr sz="100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9" name="Afklassificeret">
            <a:extLst>
              <a:ext uri="{FF2B5EF4-FFF2-40B4-BE49-F238E27FC236}">
                <a16:creationId xmlns:a16="http://schemas.microsoft.com/office/drawing/2014/main" xmlns="" id="{F6BF7C7E-D6F4-4FD7-9D13-A7183A63FB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29801" y="275690"/>
            <a:ext cx="2884399" cy="126892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700" cap="all" baseline="0"/>
            </a:lvl1pPr>
            <a:lvl2pPr marL="288000" indent="0" algn="ctr">
              <a:buNone/>
              <a:defRPr sz="700"/>
            </a:lvl2pPr>
            <a:lvl3pPr marL="576000" indent="0" algn="ctr">
              <a:buNone/>
              <a:defRPr sz="700"/>
            </a:lvl3pPr>
            <a:lvl4pPr marL="576000" indent="0" algn="ctr">
              <a:buNone/>
              <a:defRPr sz="700"/>
            </a:lvl4pPr>
            <a:lvl5pPr marL="576000" indent="0" algn="ctr">
              <a:buNone/>
              <a:defRPr sz="70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10" name="Brug">
            <a:extLst>
              <a:ext uri="{FF2B5EF4-FFF2-40B4-BE49-F238E27FC236}">
                <a16:creationId xmlns:a16="http://schemas.microsoft.com/office/drawing/2014/main" xmlns="" id="{48088BE7-A6B0-4C44-BAE5-68CC9E06B95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129800" y="389808"/>
            <a:ext cx="2884399" cy="176400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cap="all" baseline="0"/>
            </a:lvl1pPr>
            <a:lvl2pPr marL="288000" indent="0">
              <a:buNone/>
              <a:defRPr sz="1000" cap="all" baseline="0"/>
            </a:lvl2pPr>
            <a:lvl3pPr marL="576000" indent="0">
              <a:buNone/>
              <a:defRPr sz="1000" cap="all" baseline="0"/>
            </a:lvl3pPr>
            <a:lvl4pPr marL="576000" indent="0">
              <a:buNone/>
              <a:defRPr sz="1000" cap="all" baseline="0"/>
            </a:lvl4pPr>
            <a:lvl5pPr marL="576000" indent="0">
              <a:buNone/>
              <a:defRPr sz="1000" cap="all" baseline="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AAB33EC-4EA5-4B1C-AF27-EC2B76F2D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65669" y="6419492"/>
            <a:ext cx="2241483" cy="167552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DB55C38-6DD3-4472-B59C-C5E23E98D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01B945D-1257-489D-A1DE-20820526F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5" name="Billede 14" descr="FMI_Graa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907" y="50802"/>
            <a:ext cx="2331840" cy="55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20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endParaRPr lang="da-DK" sz="1200" noProof="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565AB2-4194-4BA1-BD8F-4416AE0289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en titel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D81B1306-C7E7-4FE6-B602-CE04C23A834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5651" y="2330450"/>
            <a:ext cx="8029574" cy="36734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AAB33EC-4EA5-4B1C-AF27-EC2B76F2D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65669" y="6419492"/>
            <a:ext cx="2241483" cy="16755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DB55C38-6DD3-4472-B59C-C5E23E98D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01B945D-1257-489D-A1DE-20820526F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5" name="Billede 14" descr="FMI_Graa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993" y="51536"/>
            <a:ext cx="2325668" cy="553423"/>
          </a:xfrm>
          <a:prstGeom prst="rect">
            <a:avLst/>
          </a:prstGeom>
        </p:spPr>
      </p:pic>
      <p:sp>
        <p:nvSpPr>
          <p:cNvPr id="12" name="Rektangel 11"/>
          <p:cNvSpPr/>
          <p:nvPr userDrawn="1"/>
        </p:nvSpPr>
        <p:spPr>
          <a:xfrm>
            <a:off x="-1" y="6525218"/>
            <a:ext cx="9144001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700" b="0" spc="100" baseline="0" dirty="0" smtClean="0">
                <a:solidFill>
                  <a:schemeClr val="bg1"/>
                </a:solidFill>
                <a:effectLst/>
                <a:latin typeface="+mn-lt"/>
                <a:cs typeface="Arial" pitchFamily="34" charset="0"/>
              </a:rPr>
              <a:t>© Må ikke offentliggøres uden tilladelse fra Forsvarsministeriets Materiel- og Indkøbsstyrelse.</a:t>
            </a:r>
            <a:endParaRPr lang="da-DK" sz="700" b="0" spc="100" baseline="0" dirty="0"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20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ckground">
            <a:extLst>
              <a:ext uri="{FF2B5EF4-FFF2-40B4-BE49-F238E27FC236}">
                <a16:creationId xmlns:a16="http://schemas.microsoft.com/office/drawing/2014/main" xmlns="" id="{DFD13AEA-AC92-460F-AA1C-72BBDE0C595F}"/>
              </a:ext>
            </a:extLst>
          </p:cNvPr>
          <p:cNvSpPr/>
          <p:nvPr userDrawn="1"/>
        </p:nvSpPr>
        <p:spPr>
          <a:xfrm>
            <a:off x="0" y="1678674"/>
            <a:ext cx="9144900" cy="4325251"/>
          </a:xfrm>
          <a:prstGeom prst="rect">
            <a:avLst/>
          </a:prstGeom>
          <a:solidFill>
            <a:srgbClr val="ECEF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183A79-03C4-45B2-9705-CA90472E78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5651" y="1150629"/>
            <a:ext cx="8029573" cy="528045"/>
          </a:xfrm>
        </p:spPr>
        <p:txBody>
          <a:bodyPr/>
          <a:lstStyle>
            <a:lvl1pPr>
              <a:defRPr sz="2000"/>
            </a:lvl1pPr>
          </a:lstStyle>
          <a:p>
            <a:r>
              <a:rPr lang="da-DK" dirty="0"/>
              <a:t>Klik her for at tilføje en titel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A3770099-9DEB-415E-9316-340F3A356A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5651" y="1871663"/>
            <a:ext cx="568884" cy="218236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1" cap="all" baseline="0"/>
            </a:lvl1pPr>
            <a:lvl2pPr marL="288000" indent="0">
              <a:buNone/>
              <a:defRPr sz="900" b="1" cap="all" baseline="0"/>
            </a:lvl2pPr>
            <a:lvl3pPr marL="576000" indent="0">
              <a:buNone/>
              <a:defRPr sz="900" b="1" cap="all" baseline="0"/>
            </a:lvl3pPr>
            <a:lvl4pPr marL="576000" indent="0">
              <a:buNone/>
              <a:defRPr sz="900" b="1" cap="all" baseline="0"/>
            </a:lvl4pPr>
            <a:lvl5pPr marL="576000" indent="0">
              <a:buNone/>
              <a:defRPr sz="900" b="1" cap="all" baseline="0"/>
            </a:lvl5pPr>
          </a:lstStyle>
          <a:p>
            <a:pPr lvl="0"/>
            <a:r>
              <a:rPr lang="da-DK" dirty="0"/>
              <a:t>Figur 0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88E181FA-9D5B-4F74-9D20-48918B3710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61013" y="1871664"/>
            <a:ext cx="4589844" cy="218236"/>
          </a:xfrm>
        </p:spPr>
        <p:txBody>
          <a:bodyPr/>
          <a:lstStyle>
            <a:lvl1pPr marL="90000" indent="-900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SzPct val="105000"/>
              <a:buFont typeface="Verdana" panose="020B0604030504040204" pitchFamily="34" charset="0"/>
              <a:buChar char="/"/>
              <a:defRPr sz="900"/>
            </a:lvl1pPr>
            <a:lvl2pPr marL="162000" indent="-900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SzPct val="105000"/>
              <a:buFont typeface="Verdana" panose="020B0604030504040204" pitchFamily="34" charset="0"/>
              <a:buChar char="/"/>
              <a:defRPr sz="900"/>
            </a:lvl2pPr>
            <a:lvl3pPr marL="162000" indent="-900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SzPct val="105000"/>
              <a:buFont typeface="Verdana" panose="020B0604030504040204" pitchFamily="34" charset="0"/>
              <a:buChar char="/"/>
              <a:defRPr sz="900"/>
            </a:lvl3pPr>
            <a:lvl4pPr marL="162000" indent="-900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SzPct val="105000"/>
              <a:buFont typeface="Verdana" panose="020B0604030504040204" pitchFamily="34" charset="0"/>
              <a:buChar char="/"/>
              <a:defRPr sz="900"/>
            </a:lvl4pPr>
            <a:lvl5pPr marL="162000" indent="-900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SzPct val="105000"/>
              <a:buFont typeface="Verdana" panose="020B0604030504040204" pitchFamily="34" charset="0"/>
              <a:buChar char="/"/>
              <a:defRPr sz="9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xmlns="" id="{15F7513E-5E93-4781-9BCB-D518A3271C3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55651" y="2330449"/>
            <a:ext cx="5195206" cy="350429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Indsæt graf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5" name="Tjenestebrug">
            <a:extLst>
              <a:ext uri="{FF2B5EF4-FFF2-40B4-BE49-F238E27FC236}">
                <a16:creationId xmlns:a16="http://schemas.microsoft.com/office/drawing/2014/main" xmlns="" id="{5AEDA4AC-E820-4FF9-9D29-6D30F4ECA4D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29800" y="113146"/>
            <a:ext cx="2884400" cy="175318"/>
          </a:xfrm>
        </p:spPr>
        <p:txBody>
          <a:bodyPr anchor="b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cap="all" baseline="0"/>
            </a:lvl1pPr>
            <a:lvl2pPr marL="288000" indent="0">
              <a:buNone/>
              <a:defRPr sz="1000"/>
            </a:lvl2pPr>
            <a:lvl3pPr marL="576000" indent="0">
              <a:buNone/>
              <a:defRPr sz="1000"/>
            </a:lvl3pPr>
            <a:lvl4pPr marL="576000" indent="0">
              <a:buNone/>
              <a:defRPr sz="1000"/>
            </a:lvl4pPr>
            <a:lvl5pPr marL="576000" indent="0">
              <a:buNone/>
              <a:defRPr sz="100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16" name="Afklassificeret">
            <a:extLst>
              <a:ext uri="{FF2B5EF4-FFF2-40B4-BE49-F238E27FC236}">
                <a16:creationId xmlns:a16="http://schemas.microsoft.com/office/drawing/2014/main" xmlns="" id="{C581D602-335D-4AD1-9321-84B3E8EACD6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29801" y="277200"/>
            <a:ext cx="2884399" cy="126892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700" cap="all" baseline="0"/>
            </a:lvl1pPr>
            <a:lvl2pPr marL="288000" indent="0" algn="ctr">
              <a:buNone/>
              <a:defRPr sz="700"/>
            </a:lvl2pPr>
            <a:lvl3pPr marL="576000" indent="0" algn="ctr">
              <a:buNone/>
              <a:defRPr sz="700"/>
            </a:lvl3pPr>
            <a:lvl4pPr marL="576000" indent="0" algn="ctr">
              <a:buNone/>
              <a:defRPr sz="700"/>
            </a:lvl4pPr>
            <a:lvl5pPr marL="576000" indent="0" algn="ctr">
              <a:buNone/>
              <a:defRPr sz="70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17" name="Brug">
            <a:extLst>
              <a:ext uri="{FF2B5EF4-FFF2-40B4-BE49-F238E27FC236}">
                <a16:creationId xmlns:a16="http://schemas.microsoft.com/office/drawing/2014/main" xmlns="" id="{52314151-B3B4-43E7-99BB-8468DC766D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129800" y="389808"/>
            <a:ext cx="2884399" cy="176400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cap="all" baseline="0"/>
            </a:lvl1pPr>
            <a:lvl2pPr marL="288000" indent="0">
              <a:buNone/>
              <a:defRPr sz="1000" cap="all" baseline="0"/>
            </a:lvl2pPr>
            <a:lvl3pPr marL="576000" indent="0">
              <a:buNone/>
              <a:defRPr sz="1000" cap="all" baseline="0"/>
            </a:lvl3pPr>
            <a:lvl4pPr marL="576000" indent="0">
              <a:buNone/>
              <a:defRPr sz="1000" cap="all" baseline="0"/>
            </a:lvl4pPr>
            <a:lvl5pPr marL="576000" indent="0">
              <a:buNone/>
              <a:defRPr sz="1000" cap="all" baseline="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18" name="Tjenestebrug">
            <a:extLst>
              <a:ext uri="{FF2B5EF4-FFF2-40B4-BE49-F238E27FC236}">
                <a16:creationId xmlns:a16="http://schemas.microsoft.com/office/drawing/2014/main" xmlns="" id="{4BC199A5-FE27-4EDC-820E-D6B1829FD7A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129799" y="6282641"/>
            <a:ext cx="2884400" cy="175318"/>
          </a:xfrm>
        </p:spPr>
        <p:txBody>
          <a:bodyPr anchor="b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cap="all" baseline="0"/>
            </a:lvl1pPr>
            <a:lvl2pPr marL="288000" indent="0">
              <a:buNone/>
              <a:defRPr sz="1000"/>
            </a:lvl2pPr>
            <a:lvl3pPr marL="576000" indent="0">
              <a:buNone/>
              <a:defRPr sz="1000"/>
            </a:lvl3pPr>
            <a:lvl4pPr marL="576000" indent="0">
              <a:buNone/>
              <a:defRPr sz="1000"/>
            </a:lvl4pPr>
            <a:lvl5pPr marL="576000" indent="0">
              <a:buNone/>
              <a:defRPr sz="100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19" name="Afklassificeret">
            <a:extLst>
              <a:ext uri="{FF2B5EF4-FFF2-40B4-BE49-F238E27FC236}">
                <a16:creationId xmlns:a16="http://schemas.microsoft.com/office/drawing/2014/main" xmlns="" id="{29A7BC64-533D-4AA5-8E75-B3674960D31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129800" y="6440400"/>
            <a:ext cx="2884399" cy="126892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700" cap="all" baseline="0"/>
            </a:lvl1pPr>
            <a:lvl2pPr marL="288000" indent="0" algn="ctr">
              <a:buNone/>
              <a:defRPr sz="700"/>
            </a:lvl2pPr>
            <a:lvl3pPr marL="576000" indent="0" algn="ctr">
              <a:buNone/>
              <a:defRPr sz="700"/>
            </a:lvl3pPr>
            <a:lvl4pPr marL="576000" indent="0" algn="ctr">
              <a:buNone/>
              <a:defRPr sz="700"/>
            </a:lvl4pPr>
            <a:lvl5pPr marL="576000" indent="0" algn="ctr">
              <a:buNone/>
              <a:defRPr sz="70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20" name="Brug">
            <a:extLst>
              <a:ext uri="{FF2B5EF4-FFF2-40B4-BE49-F238E27FC236}">
                <a16:creationId xmlns:a16="http://schemas.microsoft.com/office/drawing/2014/main" xmlns="" id="{95754423-8376-41BA-9D47-4C67B853B8D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129799" y="6552000"/>
            <a:ext cx="2884399" cy="176400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cap="all" baseline="0"/>
            </a:lvl1pPr>
            <a:lvl2pPr marL="288000" indent="0">
              <a:buNone/>
              <a:defRPr sz="1000" cap="all" baseline="0"/>
            </a:lvl2pPr>
            <a:lvl3pPr marL="576000" indent="0">
              <a:buNone/>
              <a:defRPr sz="1000" cap="all" baseline="0"/>
            </a:lvl3pPr>
            <a:lvl4pPr marL="576000" indent="0">
              <a:buNone/>
              <a:defRPr sz="1000" cap="all" baseline="0"/>
            </a:lvl4pPr>
            <a:lvl5pPr marL="576000" indent="0">
              <a:buNone/>
              <a:defRPr sz="1000" cap="all" baseline="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6616742-48B4-4C0F-BB50-5832BEFA5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57C1D4D-39D4-4D36-AD2D-583A0AFFC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E3B4B-6FDA-4085-B50C-61CDBD086991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A2487C5-46EC-4A79-8D39-EF34AFB84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3" name="Picture Placeholder 12">
            <a:extLst>
              <a:ext uri="{FF2B5EF4-FFF2-40B4-BE49-F238E27FC236}">
                <a16:creationId xmlns:a16="http://schemas.microsoft.com/office/drawing/2014/main" xmlns="" id="{E78D5CDA-2970-4ABE-A996-C3289CFEB97C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360000" y="140400"/>
            <a:ext cx="1807200" cy="392400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da-DK" noProof="0" dirty="0"/>
              <a:t>Indsæt logo: Klik på ikonet eller pladsholderen, find logo, klik indsæt</a:t>
            </a:r>
          </a:p>
        </p:txBody>
      </p:sp>
      <p:pic>
        <p:nvPicPr>
          <p:cNvPr id="24" name="Billede 23" descr="FMI_Graa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907" y="50802"/>
            <a:ext cx="2331840" cy="55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59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Background">
            <a:extLst>
              <a:ext uri="{FF2B5EF4-FFF2-40B4-BE49-F238E27FC236}">
                <a16:creationId xmlns:a16="http://schemas.microsoft.com/office/drawing/2014/main" xmlns="" id="{E88E83CA-1644-4080-AF39-CF0AD269BFBC}"/>
              </a:ext>
            </a:extLst>
          </p:cNvPr>
          <p:cNvSpPr/>
          <p:nvPr userDrawn="1"/>
        </p:nvSpPr>
        <p:spPr>
          <a:xfrm>
            <a:off x="0" y="0"/>
            <a:ext cx="9144900" cy="6861600"/>
          </a:xfrm>
          <a:prstGeom prst="rect">
            <a:avLst/>
          </a:prstGeom>
          <a:solidFill>
            <a:srgbClr val="ECEF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30" name="Tjenestebrug">
            <a:extLst>
              <a:ext uri="{FF2B5EF4-FFF2-40B4-BE49-F238E27FC236}">
                <a16:creationId xmlns:a16="http://schemas.microsoft.com/office/drawing/2014/main" xmlns="" id="{109BD2B5-7217-4402-8504-4D89994143C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29800" y="113146"/>
            <a:ext cx="2884400" cy="175318"/>
          </a:xfrm>
        </p:spPr>
        <p:txBody>
          <a:bodyPr anchor="b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cap="all" baseline="0"/>
            </a:lvl1pPr>
            <a:lvl2pPr marL="288000" indent="0">
              <a:buNone/>
              <a:defRPr sz="1000"/>
            </a:lvl2pPr>
            <a:lvl3pPr marL="576000" indent="0">
              <a:buNone/>
              <a:defRPr sz="1000"/>
            </a:lvl3pPr>
            <a:lvl4pPr marL="576000" indent="0">
              <a:buNone/>
              <a:defRPr sz="1000"/>
            </a:lvl4pPr>
            <a:lvl5pPr marL="576000" indent="0">
              <a:buNone/>
              <a:defRPr sz="100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31" name="Afklassificeret">
            <a:extLst>
              <a:ext uri="{FF2B5EF4-FFF2-40B4-BE49-F238E27FC236}">
                <a16:creationId xmlns:a16="http://schemas.microsoft.com/office/drawing/2014/main" xmlns="" id="{D3455C4F-081F-496E-8ADA-6A7B9DBB65A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29801" y="277200"/>
            <a:ext cx="2884399" cy="126892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700" cap="all" baseline="0"/>
            </a:lvl1pPr>
            <a:lvl2pPr marL="288000" indent="0" algn="ctr">
              <a:buNone/>
              <a:defRPr sz="700"/>
            </a:lvl2pPr>
            <a:lvl3pPr marL="576000" indent="0" algn="ctr">
              <a:buNone/>
              <a:defRPr sz="700"/>
            </a:lvl3pPr>
            <a:lvl4pPr marL="576000" indent="0" algn="ctr">
              <a:buNone/>
              <a:defRPr sz="700"/>
            </a:lvl4pPr>
            <a:lvl5pPr marL="576000" indent="0" algn="ctr">
              <a:buNone/>
              <a:defRPr sz="70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32" name="Brug">
            <a:extLst>
              <a:ext uri="{FF2B5EF4-FFF2-40B4-BE49-F238E27FC236}">
                <a16:creationId xmlns:a16="http://schemas.microsoft.com/office/drawing/2014/main" xmlns="" id="{38667089-B456-41F2-8F82-2C08FF7D8E1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129800" y="389808"/>
            <a:ext cx="2884399" cy="176400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cap="all" baseline="0"/>
            </a:lvl1pPr>
            <a:lvl2pPr marL="288000" indent="0">
              <a:buNone/>
              <a:defRPr sz="1000" cap="all" baseline="0"/>
            </a:lvl2pPr>
            <a:lvl3pPr marL="576000" indent="0">
              <a:buNone/>
              <a:defRPr sz="1000" cap="all" baseline="0"/>
            </a:lvl3pPr>
            <a:lvl4pPr marL="576000" indent="0">
              <a:buNone/>
              <a:defRPr sz="1000" cap="all" baseline="0"/>
            </a:lvl4pPr>
            <a:lvl5pPr marL="576000" indent="0">
              <a:buNone/>
              <a:defRPr sz="1000" cap="all" baseline="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35" name="Brug">
            <a:extLst>
              <a:ext uri="{FF2B5EF4-FFF2-40B4-BE49-F238E27FC236}">
                <a16:creationId xmlns:a16="http://schemas.microsoft.com/office/drawing/2014/main" xmlns="" id="{1B1D9642-D9B1-4381-AE96-261B0035A5B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129799" y="6552000"/>
            <a:ext cx="2884399" cy="176400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cap="all" baseline="0"/>
            </a:lvl1pPr>
            <a:lvl2pPr marL="288000" indent="0">
              <a:buNone/>
              <a:defRPr sz="1000" cap="all" baseline="0"/>
            </a:lvl2pPr>
            <a:lvl3pPr marL="576000" indent="0">
              <a:buNone/>
              <a:defRPr sz="1000" cap="all" baseline="0"/>
            </a:lvl3pPr>
            <a:lvl4pPr marL="576000" indent="0">
              <a:buNone/>
              <a:defRPr sz="1000" cap="all" baseline="0"/>
            </a:lvl4pPr>
            <a:lvl5pPr marL="576000" indent="0">
              <a:buNone/>
              <a:defRPr sz="1000" cap="all" baseline="0"/>
            </a:lvl5pPr>
          </a:lstStyle>
          <a:p>
            <a:pPr lvl="0"/>
            <a:r>
              <a:rPr lang="da-DK" noProof="0" dirty="0"/>
              <a:t>Klik for at tilføje tekst</a:t>
            </a:r>
          </a:p>
        </p:txBody>
      </p:sp>
      <p:sp>
        <p:nvSpPr>
          <p:cNvPr id="8" name="Date Placeholder 2">
            <a:extLst>
              <a:ext uri="{FF2B5EF4-FFF2-40B4-BE49-F238E27FC236}">
                <a16:creationId xmlns:a16="http://schemas.microsoft.com/office/drawing/2014/main" xmlns="" id="{5FE718F4-5B85-4475-AF59-C5096185F8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solidFill>
                  <a:schemeClr val="tx1"/>
                </a:solidFill>
              </a:defRPr>
            </a:lvl1pPr>
          </a:lstStyle>
          <a:p>
            <a:fld id="{CDDADBF2-AF97-44F7-AB18-97D454ABE463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xmlns="" id="{D970A17F-CDAA-4728-8AEF-3791ED21C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xmlns="" id="{D5A99371-84CF-4C06-9F19-16E976C47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 sz="100">
                <a:solidFill>
                  <a:schemeClr val="tx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ED05DA44-3785-4EAE-993C-B0076631165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5134" y="5597414"/>
            <a:ext cx="2160000" cy="108000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5pPr>
          </a:lstStyle>
          <a:p>
            <a:pPr lvl="0"/>
            <a:r>
              <a:rPr lang="da-DK"/>
              <a:t>Indsæt gadeadresse</a:t>
            </a:r>
            <a:endParaRPr lang="da-DK" dirty="0"/>
          </a:p>
        </p:txBody>
      </p:sp>
      <p:sp>
        <p:nvSpPr>
          <p:cNvPr id="29" name="Text Placeholder 6">
            <a:extLst>
              <a:ext uri="{FF2B5EF4-FFF2-40B4-BE49-F238E27FC236}">
                <a16:creationId xmlns:a16="http://schemas.microsoft.com/office/drawing/2014/main" xmlns="" id="{848B43CC-FFFF-4D16-835D-995828943F5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5132" y="5709741"/>
            <a:ext cx="2160002" cy="108000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5pPr>
          </a:lstStyle>
          <a:p>
            <a:pPr lvl="0"/>
            <a:r>
              <a:rPr lang="da-DK"/>
              <a:t>Indsæt postnummer og by</a:t>
            </a:r>
            <a:endParaRPr lang="da-DK" dirty="0"/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xmlns="" id="{957E17C1-CBD1-4B7D-9277-487BDE9D07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45132" y="6024425"/>
            <a:ext cx="2160002" cy="108000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406800" algn="l"/>
              </a:tabLst>
              <a:defRPr sz="7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5pPr>
          </a:lstStyle>
          <a:p>
            <a:pPr lvl="0"/>
            <a:r>
              <a:rPr lang="da-DK" dirty="0"/>
              <a:t>Indsæt telefon nummer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xmlns="" id="{8FAAB978-64C4-4477-A498-87459FD8C81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45131" y="6135614"/>
            <a:ext cx="2160003" cy="108000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406800" algn="l"/>
              </a:tabLst>
              <a:defRPr sz="7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5pPr>
          </a:lstStyle>
          <a:p>
            <a:pPr lvl="0"/>
            <a:r>
              <a:rPr lang="da-DK"/>
              <a:t>Indsæt e-mail adresse</a:t>
            </a:r>
            <a:endParaRPr lang="da-DK" dirty="0"/>
          </a:p>
        </p:txBody>
      </p:sp>
      <p:sp>
        <p:nvSpPr>
          <p:cNvPr id="38" name="Text Placeholder 6">
            <a:extLst>
              <a:ext uri="{FF2B5EF4-FFF2-40B4-BE49-F238E27FC236}">
                <a16:creationId xmlns:a16="http://schemas.microsoft.com/office/drawing/2014/main" xmlns="" id="{30A01ABF-3C23-4F0B-9B11-DAB8B070386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5131" y="6243275"/>
            <a:ext cx="2160003" cy="108000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5pPr>
          </a:lstStyle>
          <a:p>
            <a:pPr lvl="0"/>
            <a:r>
              <a:rPr lang="da-DK"/>
              <a:t>Indæt www-adresse</a:t>
            </a:r>
            <a:endParaRPr lang="da-DK" dirty="0"/>
          </a:p>
        </p:txBody>
      </p:sp>
      <p:pic>
        <p:nvPicPr>
          <p:cNvPr id="19" name="Billede 18" descr="FMI_Graa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0649" y="5068183"/>
            <a:ext cx="2331840" cy="554892"/>
          </a:xfrm>
          <a:prstGeom prst="rect">
            <a:avLst/>
          </a:prstGeom>
        </p:spPr>
      </p:pic>
      <p:sp>
        <p:nvSpPr>
          <p:cNvPr id="20" name="Rektangel 19"/>
          <p:cNvSpPr/>
          <p:nvPr userDrawn="1"/>
        </p:nvSpPr>
        <p:spPr>
          <a:xfrm>
            <a:off x="-1" y="6525218"/>
            <a:ext cx="9144001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700" b="0" spc="100" baseline="0" dirty="0" smtClean="0"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© Må ikke offentliggøres uden tilladelse fra Forsvarsministeriets Materiel- og Indkøbsstyrelse.</a:t>
            </a:r>
            <a:endParaRPr lang="da-DK" sz="700" b="0" spc="100" baseline="0" dirty="0"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43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/>
          <p:cNvGrpSpPr/>
          <p:nvPr userDrawn="1"/>
        </p:nvGrpSpPr>
        <p:grpSpPr>
          <a:xfrm>
            <a:off x="2033902" y="1531597"/>
            <a:ext cx="1702952" cy="752595"/>
            <a:chOff x="2033902" y="1483643"/>
            <a:chExt cx="1702952" cy="752595"/>
          </a:xfrm>
        </p:grpSpPr>
        <p:pic>
          <p:nvPicPr>
            <p:cNvPr id="1026" name="Picture 2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3902" y="1483643"/>
              <a:ext cx="1702952" cy="752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4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3902" y="1483643"/>
              <a:ext cx="392170" cy="1638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3" name="4 Nulstil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261353" y="1687102"/>
            <a:ext cx="597915" cy="216114"/>
          </a:xfrm>
          <a:prstGeom prst="rect">
            <a:avLst/>
          </a:prstGeom>
        </p:spPr>
      </p:pic>
      <p:sp>
        <p:nvSpPr>
          <p:cNvPr id="31" name="Text Box 2"/>
          <p:cNvSpPr txBox="1">
            <a:spLocks noChangeArrowheads="1"/>
          </p:cNvSpPr>
          <p:nvPr userDrawn="1"/>
        </p:nvSpPr>
        <p:spPr bwMode="auto">
          <a:xfrm>
            <a:off x="763414" y="4777874"/>
            <a:ext cx="1975650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Brug tekst typografier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Brug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TAB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at gå frem i tekst-niveauer. Klik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derefter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TAB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for at skifte fra et niveau til et næste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at gå tilbage i tekst-niveauer, </a:t>
            </a:r>
            <a:b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brug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SHIFT+TAB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Ønsker du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tekst uden bullet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slet bullet. Sæt den på igen ved at klikke på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bullet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-knappen</a:t>
            </a:r>
          </a:p>
        </p:txBody>
      </p:sp>
      <p:sp>
        <p:nvSpPr>
          <p:cNvPr id="34" name="Text Box 4"/>
          <p:cNvSpPr txBox="1">
            <a:spLocks noChangeArrowheads="1"/>
          </p:cNvSpPr>
          <p:nvPr userDrawn="1"/>
        </p:nvSpPr>
        <p:spPr bwMode="auto">
          <a:xfrm>
            <a:off x="6900038" y="1534013"/>
            <a:ext cx="1753600" cy="4447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da-DK" sz="10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Nulstil slide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da-DK" alt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Klik på fanen </a:t>
            </a:r>
            <a:r>
              <a:rPr kumimoji="0" lang="da-DK" alt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Hjem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da-DK" alt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Vælg </a:t>
            </a:r>
            <a:r>
              <a:rPr kumimoji="0" lang="da-DK" alt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Nulstil</a:t>
            </a:r>
            <a: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for at nulstille</a:t>
            </a:r>
            <a:b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placering, størrelse og formatering af pladsholdere til layoutets oprindelige design</a:t>
            </a:r>
            <a:endParaRPr kumimoji="0" lang="da-DK" sz="900" b="1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at justere sidenummerering, </a:t>
            </a:r>
            <a:br>
              <a:rPr kumimoji="0" 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Gør dette som det sidste i din præsentation, så det slår igennem på </a:t>
            </a:r>
            <a:b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alle slides</a:t>
            </a:r>
            <a:endParaRPr kumimoji="0" lang="da-DK" sz="800" b="1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Klik på fanen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Indsæt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Klik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Sidehoved og Sidefod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(indtast evt. tekst i sidefod)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Vælg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Anvend på alle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eller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Anvend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hvis det kun skal være på et enkelt slide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Hjælpelinjer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at se hjælpelinjer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Klik på fanen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Vis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sæt hak ved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Hjælpelinjer</a:t>
            </a:r>
            <a:endParaRPr kumimoji="0" lang="da-DK" altLang="da-DK" sz="8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Tips: Alt + F9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hurtig visning af hjælpelinjer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a-DK" altLang="da-DK" sz="8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Text Box 3"/>
          <p:cNvSpPr txBox="1">
            <a:spLocks noChangeArrowheads="1"/>
          </p:cNvSpPr>
          <p:nvPr userDrawn="1"/>
        </p:nvSpPr>
        <p:spPr bwMode="auto">
          <a:xfrm>
            <a:off x="3982023" y="3867006"/>
            <a:ext cx="2160798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Indsæt billede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På slides med billedpladsholder, </a:t>
            </a:r>
            <a:b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klik på ikonet og vælg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Indsæt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Beskær billede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Klik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Beskær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for at ændre </a:t>
            </a:r>
            <a:b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billedets fokus/størrelse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Ønsker du at skalere billedet, så </a:t>
            </a:r>
            <a:b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hold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SHIFT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-knappen nede, mens </a:t>
            </a:r>
            <a:b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trækker i billedets hjørner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Tips: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Hvis du sletter billedet og </a:t>
            </a:r>
            <a:b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indsætter et nyt, kan billedet lægge </a:t>
            </a:r>
            <a:b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Placer bagest</a:t>
            </a:r>
            <a:endParaRPr kumimoji="0" lang="da-DK" sz="8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2" name="2 Ny slide"/>
          <p:cNvPicPr>
            <a:picLocks noChangeAspect="1"/>
          </p:cNvPicPr>
          <p:nvPr userDrawn="1"/>
        </p:nvPicPr>
        <p:blipFill rotWithShape="1">
          <a:blip r:embed="rId5" cstate="print"/>
          <a:srcRect l="2931" r="60888"/>
          <a:stretch/>
        </p:blipFill>
        <p:spPr>
          <a:xfrm>
            <a:off x="5895241" y="2220843"/>
            <a:ext cx="323170" cy="575288"/>
          </a:xfrm>
          <a:prstGeom prst="rect">
            <a:avLst/>
          </a:prstGeom>
        </p:spPr>
      </p:pic>
      <p:sp>
        <p:nvSpPr>
          <p:cNvPr id="9" name="Fast overskrift"/>
          <p:cNvSpPr txBox="1"/>
          <p:nvPr userDrawn="1"/>
        </p:nvSpPr>
        <p:spPr>
          <a:xfrm>
            <a:off x="755649" y="537447"/>
            <a:ext cx="798115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a-DK" sz="28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pic>
        <p:nvPicPr>
          <p:cNvPr id="19" name="3 Layout"/>
          <p:cNvPicPr>
            <a:picLocks noChangeAspect="1"/>
          </p:cNvPicPr>
          <p:nvPr userDrawn="1"/>
        </p:nvPicPr>
        <p:blipFill rotWithShape="1">
          <a:blip r:embed="rId5" cstate="print"/>
          <a:srcRect l="36944" r="2272" b="69429"/>
          <a:stretch/>
        </p:blipFill>
        <p:spPr>
          <a:xfrm>
            <a:off x="5953680" y="2978209"/>
            <a:ext cx="593368" cy="192211"/>
          </a:xfrm>
          <a:prstGeom prst="rect">
            <a:avLst/>
          </a:prstGeom>
        </p:spPr>
      </p:pic>
      <p:pic>
        <p:nvPicPr>
          <p:cNvPr id="26" name="5 Insert picture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5932332" y="4060101"/>
            <a:ext cx="262151" cy="256054"/>
          </a:xfrm>
          <a:prstGeom prst="rect">
            <a:avLst/>
          </a:prstGeom>
        </p:spPr>
      </p:pic>
      <p:pic>
        <p:nvPicPr>
          <p:cNvPr id="27" name="6 Crop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5912964" y="4690102"/>
            <a:ext cx="337400" cy="321707"/>
          </a:xfrm>
          <a:prstGeom prst="rect">
            <a:avLst/>
          </a:prstGeom>
        </p:spPr>
      </p:pic>
      <p:pic>
        <p:nvPicPr>
          <p:cNvPr id="30" name="7 Scale picture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5890669" y="5042807"/>
            <a:ext cx="359695" cy="335309"/>
          </a:xfrm>
          <a:prstGeom prst="rect">
            <a:avLst/>
          </a:prstGeom>
        </p:spPr>
      </p:pic>
      <p:pic>
        <p:nvPicPr>
          <p:cNvPr id="18" name="1 Increase decrease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5788743" y="1451093"/>
            <a:ext cx="549328" cy="285228"/>
          </a:xfrm>
          <a:prstGeom prst="rect">
            <a:avLst/>
          </a:prstGeom>
        </p:spPr>
      </p:pic>
      <p:pic>
        <p:nvPicPr>
          <p:cNvPr id="2" name="Billede 1">
            <a:extLst>
              <a:ext uri="{FF2B5EF4-FFF2-40B4-BE49-F238E27FC236}">
                <a16:creationId xmlns:a16="http://schemas.microsoft.com/office/drawing/2014/main" xmlns="" id="{17A05245-804A-4B20-8BB9-31D66D06C1F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2675497" y="5920445"/>
            <a:ext cx="323170" cy="234298"/>
          </a:xfrm>
          <a:prstGeom prst="rect">
            <a:avLst/>
          </a:prstGeom>
        </p:spPr>
      </p:pic>
      <p:sp>
        <p:nvSpPr>
          <p:cNvPr id="17" name="Date Placeholder 2">
            <a:extLst>
              <a:ext uri="{FF2B5EF4-FFF2-40B4-BE49-F238E27FC236}">
                <a16:creationId xmlns:a16="http://schemas.microsoft.com/office/drawing/2014/main" xmlns="" id="{8563B61B-DE53-472A-89F5-3F477A0CD9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A560CFC3-E3FC-4FB2-9053-F1C5CC16ACA0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xmlns="" id="{0F06369E-00A0-46D6-9D76-B9DDCECD3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xmlns="" id="{D489D928-3540-4ADF-AE19-0BCE0A0DB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2" name="Text Box 3"/>
          <p:cNvSpPr txBox="1">
            <a:spLocks noChangeArrowheads="1"/>
          </p:cNvSpPr>
          <p:nvPr userDrawn="1"/>
        </p:nvSpPr>
        <p:spPr bwMode="auto">
          <a:xfrm>
            <a:off x="752474" y="1535093"/>
            <a:ext cx="2153071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Vælg farveskema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Vælg fanen </a:t>
            </a:r>
            <a:r>
              <a:rPr kumimoji="0" lang="da-DK" alt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Design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Vælg </a:t>
            </a:r>
            <a:r>
              <a:rPr kumimoji="0" lang="da-DK" alt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Farver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 </a:t>
            </a:r>
            <a: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Vælg mellem </a:t>
            </a:r>
            <a:b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Farvetema 1 – FMN (default)</a:t>
            </a:r>
            <a:b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Farvetema 2 – FSV</a:t>
            </a:r>
            <a:b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Farvetema 3 – Afdæmpede farver</a:t>
            </a:r>
            <a:endParaRPr kumimoji="0" lang="da-DK" sz="900" b="1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Skift logo på hvert slide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Højreklik på logoet og vælg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Skift billede.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det rigtige logo. Vælg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Indsæt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 Kopier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(Ctrl+C) det nye indsatte logo, klik på det gamle logo på et slide af gangen og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Indsæt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(Ctrl+V)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Skift farve på lodret streg i footer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Klik på stregen og vælg ny farve under linjefarve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a-DK" altLang="da-DK" sz="800" b="1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 userDrawn="1"/>
        </p:nvSpPr>
        <p:spPr bwMode="auto">
          <a:xfrm>
            <a:off x="3982023" y="2014798"/>
            <a:ext cx="1975650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Indsæt nyt slide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Klik på fanen </a:t>
            </a:r>
            <a:r>
              <a:rPr kumimoji="0" lang="da-DK" alt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Hjem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Klik på menupunktet </a:t>
            </a:r>
            <a:r>
              <a:rPr kumimoji="0" lang="da-DK" alt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Nyt Slide </a:t>
            </a:r>
            <a:r>
              <a:rPr kumimoji="0" lang="da-DK" altLang="da-DK" sz="9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at indsætte et nyt slide</a:t>
            </a:r>
            <a:endParaRPr kumimoji="0" lang="da-DK" sz="900" b="1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Ændre slide layouts</a:t>
            </a:r>
            <a:endParaRPr kumimoji="0" lang="da-DK" altLang="da-DK" sz="9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Klik på pilen ved siden af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Layout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for at få vist en dropdown menu af mulige slides layout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Vælg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Layout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for at ændre dit </a:t>
            </a:r>
            <a:b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nuværende layout til et alternativt</a:t>
            </a:r>
          </a:p>
        </p:txBody>
      </p:sp>
      <p:sp>
        <p:nvSpPr>
          <p:cNvPr id="24" name="Text Box 2"/>
          <p:cNvSpPr txBox="1">
            <a:spLocks noChangeArrowheads="1"/>
          </p:cNvSpPr>
          <p:nvPr userDrawn="1"/>
        </p:nvSpPr>
        <p:spPr bwMode="auto">
          <a:xfrm>
            <a:off x="3978030" y="1540672"/>
            <a:ext cx="19756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Alternativt kan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Forøg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og </a:t>
            </a:r>
            <a:r>
              <a:rPr kumimoji="0" lang="da-DK" altLang="da-DK" sz="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Formindsk</a:t>
            </a:r>
            <a:r>
              <a:rPr kumimoji="0" lang="da-DK" altLang="da-DK" sz="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listeniveau bruges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92369" y="1535093"/>
            <a:ext cx="990767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729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8649-079F-4D0A-9D20-603F9FA57290}" type="datetime2">
              <a:rPr lang="da-DK" smtClean="0"/>
              <a:pPr/>
              <a:t>24. januar 2022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680858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8649-079F-4D0A-9D20-603F9FA57290}" type="datetime2">
              <a:rPr lang="da-DK" smtClean="0"/>
              <a:pPr/>
              <a:t>24. januar 2022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421536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8649-079F-4D0A-9D20-603F9FA57290}" type="datetime2">
              <a:rPr lang="da-DK" smtClean="0"/>
              <a:pPr/>
              <a:t>24. januar 2022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9015304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F5C59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>
            <a:extLst>
              <a:ext uri="{FF2B5EF4-FFF2-40B4-BE49-F238E27FC236}">
                <a16:creationId xmlns:a16="http://schemas.microsoft.com/office/drawing/2014/main" xmlns="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1" y="1150629"/>
            <a:ext cx="8029573" cy="117982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i master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651" y="2331557"/>
            <a:ext cx="8027987" cy="36723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</p:nvPr>
        </p:nvSpPr>
        <p:spPr>
          <a:xfrm>
            <a:off x="6165669" y="6418800"/>
            <a:ext cx="2241483" cy="167552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1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Date_GeneralDate"/>
          <p:cNvSpPr>
            <a:spLocks noGrp="1"/>
          </p:cNvSpPr>
          <p:nvPr>
            <p:ph type="dt" sz="half" idx="2"/>
          </p:nvPr>
        </p:nvSpPr>
        <p:spPr>
          <a:xfrm>
            <a:off x="6165669" y="6591194"/>
            <a:ext cx="2241483" cy="108000"/>
          </a:xfrm>
          <a:prstGeom prst="rect">
            <a:avLst/>
          </a:prstGeom>
        </p:spPr>
        <p:txBody>
          <a:bodyPr vert="horz" wrap="square" lIns="0" tIns="0" rIns="0" bIns="0" rtlCol="0" anchor="ctr" anchorCtr="0"/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fld id="{04E28649-079F-4D0A-9D20-603F9FA57290}" type="datetime2">
              <a:rPr lang="da-DK" smtClean="0"/>
              <a:pPr/>
              <a:t>24. januar 2022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53461" y="6490800"/>
            <a:ext cx="0" cy="190800"/>
          </a:xfrm>
          <a:custGeom>
            <a:avLst/>
            <a:gdLst>
              <a:gd name="connsiteX0" fmla="*/ 0 w 590539"/>
              <a:gd name="connsiteY0" fmla="*/ 0 h 147600"/>
              <a:gd name="connsiteX1" fmla="*/ 590539 w 590539"/>
              <a:gd name="connsiteY1" fmla="*/ 0 h 147600"/>
              <a:gd name="connsiteX2" fmla="*/ 590539 w 590539"/>
              <a:gd name="connsiteY2" fmla="*/ 147600 h 147600"/>
              <a:gd name="connsiteX3" fmla="*/ 0 w 590539"/>
              <a:gd name="connsiteY3" fmla="*/ 147600 h 147600"/>
              <a:gd name="connsiteX4" fmla="*/ 0 w 590539"/>
              <a:gd name="connsiteY4" fmla="*/ 0 h 147600"/>
              <a:gd name="connsiteX0" fmla="*/ 0 w 590539"/>
              <a:gd name="connsiteY0" fmla="*/ 0 h 147600"/>
              <a:gd name="connsiteX1" fmla="*/ 590539 w 590539"/>
              <a:gd name="connsiteY1" fmla="*/ 0 h 147600"/>
              <a:gd name="connsiteX2" fmla="*/ 0 w 590539"/>
              <a:gd name="connsiteY2" fmla="*/ 147600 h 147600"/>
              <a:gd name="connsiteX3" fmla="*/ 0 w 590539"/>
              <a:gd name="connsiteY3" fmla="*/ 0 h 147600"/>
              <a:gd name="connsiteX0" fmla="*/ 0 w 0"/>
              <a:gd name="connsiteY0" fmla="*/ 0 h 147600"/>
              <a:gd name="connsiteX1" fmla="*/ 0 w 0"/>
              <a:gd name="connsiteY1" fmla="*/ 147600 h 147600"/>
              <a:gd name="connsiteX2" fmla="*/ 0 w 0"/>
              <a:gd name="connsiteY2" fmla="*/ 0 h 14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h="147600">
                <a:moveTo>
                  <a:pt x="0" y="0"/>
                </a:moveTo>
                <a:lnTo>
                  <a:pt x="0" y="1476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43200" cap="sq">
            <a:solidFill>
              <a:schemeClr val="accent1"/>
            </a:solidFill>
            <a:miter lim="800000"/>
          </a:ln>
        </p:spPr>
        <p:txBody>
          <a:bodyPr vert="horz" wrap="none" lIns="219600" tIns="118800" rIns="0" bIns="0" rtlCol="0" anchor="ctr" anchorCtr="0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9" name="Rektangel 8"/>
          <p:cNvSpPr/>
          <p:nvPr userDrawn="1"/>
        </p:nvSpPr>
        <p:spPr>
          <a:xfrm>
            <a:off x="-1" y="6525218"/>
            <a:ext cx="9144001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700" b="0" spc="100" baseline="0" dirty="0" smtClean="0"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© Må ikke offentliggøres uden tilladelse fra Forsvarsministeriets Materiel- og Indkøbsstyrelse.</a:t>
            </a:r>
            <a:endParaRPr lang="da-DK" sz="700" b="0" spc="100" baseline="0" dirty="0"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49" r:id="rId2"/>
    <p:sldLayoutId id="2147483762" r:id="rId3"/>
    <p:sldLayoutId id="2147483759" r:id="rId4"/>
    <p:sldLayoutId id="2147483757" r:id="rId5"/>
    <p:sldLayoutId id="2147483758" r:id="rId6"/>
  </p:sldLayoutIdLst>
  <p:hf hdr="0"/>
  <p:txStyles>
    <p:titleStyle>
      <a:lvl1pPr algn="l" defTabSz="685800" rtl="0" eaLnBrk="1" latinLnBrk="0" hangingPunct="1">
        <a:lnSpc>
          <a:spcPct val="102000"/>
        </a:lnSpc>
        <a:spcBef>
          <a:spcPct val="0"/>
        </a:spcBef>
        <a:buNone/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685800" rtl="0" eaLnBrk="1" latinLnBrk="0" hangingPunct="1">
        <a:lnSpc>
          <a:spcPct val="125000"/>
        </a:lnSpc>
        <a:spcBef>
          <a:spcPts val="1800"/>
        </a:spcBef>
        <a:buFont typeface="Verdana" panose="020B060403050404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685800" rtl="0" eaLnBrk="1" latinLnBrk="0" hangingPunct="1">
        <a:lnSpc>
          <a:spcPct val="125000"/>
        </a:lnSpc>
        <a:spcBef>
          <a:spcPts val="1800"/>
        </a:spcBef>
        <a:buFont typeface="Verdana" panose="020B060403050404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685800" rtl="0" eaLnBrk="1" latinLnBrk="0" hangingPunct="1">
        <a:lnSpc>
          <a:spcPct val="125000"/>
        </a:lnSpc>
        <a:spcBef>
          <a:spcPts val="1800"/>
        </a:spcBef>
        <a:buFont typeface="Verdana" panose="020B060403050404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88000" algn="l" defTabSz="685800" rtl="0" eaLnBrk="1" latinLnBrk="0" hangingPunct="1">
        <a:lnSpc>
          <a:spcPct val="125000"/>
        </a:lnSpc>
        <a:spcBef>
          <a:spcPts val="1800"/>
        </a:spcBef>
        <a:buFont typeface="Verdana" panose="020B060403050404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288000" algn="l" defTabSz="685800" rtl="0" eaLnBrk="1" latinLnBrk="0" hangingPunct="1">
        <a:lnSpc>
          <a:spcPct val="125000"/>
        </a:lnSpc>
        <a:spcBef>
          <a:spcPts val="1800"/>
        </a:spcBef>
        <a:buFont typeface="Verdana" panose="020B060403050404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288000" algn="l" defTabSz="685800" rtl="0" eaLnBrk="1" latinLnBrk="0" hangingPunct="1">
        <a:lnSpc>
          <a:spcPct val="125000"/>
        </a:lnSpc>
        <a:spcBef>
          <a:spcPts val="1800"/>
        </a:spcBef>
        <a:buFont typeface="Verdana" panose="020B060403050404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864000" indent="-288000" algn="l" defTabSz="685800" rtl="0" eaLnBrk="1" latinLnBrk="0" hangingPunct="1">
        <a:lnSpc>
          <a:spcPct val="125000"/>
        </a:lnSpc>
        <a:spcBef>
          <a:spcPts val="1800"/>
        </a:spcBef>
        <a:buFont typeface="Verdana" panose="020B0604030504040204" pitchFamily="34" charset="0"/>
        <a:buChar char="●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864000" indent="-288000" algn="l" defTabSz="685800" rtl="0" eaLnBrk="1" latinLnBrk="0" hangingPunct="1">
        <a:lnSpc>
          <a:spcPct val="125000"/>
        </a:lnSpc>
        <a:spcBef>
          <a:spcPts val="1800"/>
        </a:spcBef>
        <a:buFont typeface="Verdana" panose="020B060403050404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864000" indent="-288000" algn="l" defTabSz="685800" rtl="0" eaLnBrk="1" latinLnBrk="0" hangingPunct="1">
        <a:lnSpc>
          <a:spcPct val="125000"/>
        </a:lnSpc>
        <a:spcBef>
          <a:spcPts val="1800"/>
        </a:spcBef>
        <a:buFont typeface="Verdana" panose="020B0604030504040204" pitchFamily="34" charset="0"/>
        <a:buChar char="●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2" pos="476" userDrawn="1">
          <p15:clr>
            <a:srgbClr val="F26B43"/>
          </p15:clr>
        </p15:guide>
        <p15:guide id="3" orient="horz" pos="725" userDrawn="1">
          <p15:clr>
            <a:srgbClr val="F26B43"/>
          </p15:clr>
        </p15:guide>
        <p15:guide id="5" orient="horz" pos="3782" userDrawn="1">
          <p15:clr>
            <a:srgbClr val="F26B43"/>
          </p15:clr>
        </p15:guide>
        <p15:guide id="6" orient="horz" pos="1179" userDrawn="1">
          <p15:clr>
            <a:srgbClr val="F26B43"/>
          </p15:clr>
        </p15:guide>
        <p15:guide id="7" orient="horz" pos="1468" userDrawn="1">
          <p15:clr>
            <a:srgbClr val="F26B43"/>
          </p15:clr>
        </p15:guide>
        <p15:guide id="8" pos="553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28649-079F-4D0A-9D20-603F9FA57290}" type="datetime2">
              <a:rPr lang="da-DK" smtClean="0"/>
              <a:pPr/>
              <a:t>24. januar 2022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7" name="Rektangel 6"/>
          <p:cNvSpPr/>
          <p:nvPr userDrawn="1"/>
        </p:nvSpPr>
        <p:spPr>
          <a:xfrm>
            <a:off x="-1" y="6525218"/>
            <a:ext cx="9144001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700" b="0" spc="100" baseline="0" dirty="0" smtClean="0"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© Må ikke offentliggøres uden tilladelse fra Forsvarsministeriets Materiel- og Indkøbsstyrelse.</a:t>
            </a:r>
            <a:endParaRPr lang="da-DK" sz="700" b="0" spc="100" baseline="0" dirty="0"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50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  <p:sldLayoutId id="2147483837" r:id="rId1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476" userDrawn="1">
          <p15:clr>
            <a:srgbClr val="F26B43"/>
          </p15:clr>
        </p15:guide>
        <p15:guide id="2" orient="horz" pos="725" userDrawn="1">
          <p15:clr>
            <a:srgbClr val="F26B43"/>
          </p15:clr>
        </p15:guide>
        <p15:guide id="3" orient="horz" pos="3782" userDrawn="1">
          <p15:clr>
            <a:srgbClr val="F26B43"/>
          </p15:clr>
        </p15:guide>
        <p15:guide id="4" orient="horz" pos="1179" userDrawn="1">
          <p15:clr>
            <a:srgbClr val="F26B43"/>
          </p15:clr>
        </p15:guide>
        <p15:guide id="5" orient="horz" pos="1468" userDrawn="1">
          <p15:clr>
            <a:srgbClr val="F26B43"/>
          </p15:clr>
        </p15:guide>
        <p15:guide id="6" pos="55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562552" y="794326"/>
            <a:ext cx="7886700" cy="1117601"/>
          </a:xfrm>
        </p:spPr>
        <p:txBody>
          <a:bodyPr>
            <a:normAutofit/>
          </a:bodyPr>
          <a:lstStyle/>
          <a:p>
            <a:pPr algn="ctr"/>
            <a:r>
              <a:rPr lang="da-DK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FMI orienteringsmøde 21.01.2022</a:t>
            </a:r>
            <a:endParaRPr lang="da-DK" sz="3700" dirty="0">
              <a:cs typeface="Arial" panose="020B0604020202020204" pitchFamily="34" charset="0"/>
            </a:endParaRPr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3"/>
          </p:nvPr>
        </p:nvSpPr>
        <p:spPr>
          <a:xfrm>
            <a:off x="562552" y="5394540"/>
            <a:ext cx="8156575" cy="6834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a-DK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Udbud vedr. anskaffelse</a:t>
            </a:r>
            <a:r>
              <a:rPr lang="da-DK" sz="3800" dirty="0">
                <a:latin typeface="Arial" panose="020B0604020202020204" pitchFamily="34" charset="0"/>
                <a:cs typeface="Arial" panose="020B0604020202020204" pitchFamily="34" charset="0"/>
              </a:rPr>
              <a:t>, reparation og </a:t>
            </a:r>
            <a:r>
              <a:rPr lang="da-DK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pelspleje </a:t>
            </a:r>
            <a:r>
              <a:rPr lang="da-DK" sz="3800" dirty="0">
                <a:latin typeface="Arial" panose="020B0604020202020204" pitchFamily="34" charset="0"/>
                <a:cs typeface="Arial" panose="020B0604020202020204" pitchFamily="34" charset="0"/>
              </a:rPr>
              <a:t>af </a:t>
            </a:r>
            <a:r>
              <a:rPr lang="da-DK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bjørneskindshue</a:t>
            </a:r>
            <a:r>
              <a:rPr lang="da-DK" sz="3800" dirty="0">
                <a:latin typeface="Arial" panose="020B0604020202020204" pitchFamily="34" charset="0"/>
                <a:cs typeface="Arial" panose="020B0604020202020204" pitchFamily="34" charset="0"/>
              </a:rPr>
              <a:t>, samt </a:t>
            </a:r>
            <a:r>
              <a:rPr lang="da-DK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reparation af </a:t>
            </a:r>
            <a:r>
              <a:rPr lang="da-DK" sz="3800" dirty="0">
                <a:latin typeface="Arial" panose="020B0604020202020204" pitchFamily="34" charset="0"/>
                <a:cs typeface="Arial" panose="020B0604020202020204" pitchFamily="34" charset="0"/>
              </a:rPr>
              <a:t>vagtudrustning </a:t>
            </a:r>
            <a:endParaRPr lang="da-DK" sz="3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D741-A24B-49B7-9FA8-DF6CBA156BD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lIns="216000"/>
          <a:lstStyle/>
          <a:p>
            <a:fld id="{24C8C45C-947F-4981-8B3F-4F32E973C901}" type="slidenum">
              <a:rPr lang="da-DK" smtClean="0"/>
              <a:pPr/>
              <a:t>1</a:t>
            </a:fld>
            <a:endParaRPr lang="da-DK" dirty="0"/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27" y="1811051"/>
            <a:ext cx="7047345" cy="3305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46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29929"/>
          </a:xfrm>
        </p:spPr>
        <p:txBody>
          <a:bodyPr>
            <a:normAutofit/>
          </a:bodyPr>
          <a:lstStyle/>
          <a:p>
            <a:r>
              <a:rPr lang="da-DK" sz="25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Kravsspecifikation</a:t>
            </a:r>
            <a:endParaRPr lang="da-DK" sz="25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727942" y="1995055"/>
            <a:ext cx="8029574" cy="4156614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FMI krav vedr. bjørneskindshuen ses af appendiks A. 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10</a:t>
            </a:fld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42" y="2828773"/>
            <a:ext cx="7954672" cy="248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67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29929"/>
          </a:xfrm>
        </p:spPr>
        <p:txBody>
          <a:bodyPr>
            <a:normAutofit/>
          </a:bodyPr>
          <a:lstStyle/>
          <a:p>
            <a:r>
              <a:rPr lang="da-DK" sz="25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Kravsspecifikation</a:t>
            </a:r>
            <a:endParaRPr lang="da-DK" sz="25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727942" y="1995055"/>
            <a:ext cx="8029574" cy="4156614"/>
          </a:xfrm>
        </p:spPr>
        <p:txBody>
          <a:bodyPr/>
          <a:lstStyle/>
          <a:p>
            <a:pPr marL="0" indent="0">
              <a:buNone/>
            </a:pPr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11</a:t>
            </a:fld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22" y="2495077"/>
            <a:ext cx="7969827" cy="252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1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29929"/>
          </a:xfrm>
        </p:spPr>
        <p:txBody>
          <a:bodyPr>
            <a:normAutofit/>
          </a:bodyPr>
          <a:lstStyle/>
          <a:p>
            <a:r>
              <a:rPr lang="da-DK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Appendiks </a:t>
            </a:r>
            <a:r>
              <a:rPr lang="da-DK" sz="2500" b="1" dirty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endParaRPr lang="da-DK" sz="25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710357" y="1616986"/>
            <a:ext cx="8029574" cy="4156614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Leverandørerne skal udfylde appendiks C </a:t>
            </a:r>
            <a:r>
              <a:rPr lang="da-DK" dirty="0"/>
              <a:t>L</a:t>
            </a:r>
            <a:r>
              <a:rPr lang="da-DK" dirty="0" smtClean="0"/>
              <a:t>everandørens tilbud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12</a:t>
            </a:fld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749" y="2374346"/>
            <a:ext cx="8326182" cy="2641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00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29929"/>
          </a:xfrm>
        </p:spPr>
        <p:txBody>
          <a:bodyPr>
            <a:normAutofit/>
          </a:bodyPr>
          <a:lstStyle/>
          <a:p>
            <a:r>
              <a:rPr lang="da-DK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Appendiks </a:t>
            </a:r>
            <a:r>
              <a:rPr lang="da-DK" sz="2500" b="1" dirty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endParaRPr lang="da-DK" sz="25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710357" y="1616986"/>
            <a:ext cx="8029574" cy="4156614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Leverandørerne skal udfylde appendiks C </a:t>
            </a:r>
            <a:r>
              <a:rPr lang="da-DK" dirty="0"/>
              <a:t>L</a:t>
            </a:r>
            <a:r>
              <a:rPr lang="da-DK" dirty="0" smtClean="0"/>
              <a:t>everandørens tilbud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13</a:t>
            </a:fld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35" y="2505808"/>
            <a:ext cx="8322384" cy="257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58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29929"/>
          </a:xfrm>
        </p:spPr>
        <p:txBody>
          <a:bodyPr>
            <a:normAutofit/>
          </a:bodyPr>
          <a:lstStyle/>
          <a:p>
            <a:r>
              <a:rPr lang="da-DK" sz="2500" b="1" dirty="0">
                <a:latin typeface="Arial" panose="020B0604020202020204" pitchFamily="34" charset="0"/>
                <a:cs typeface="Arial" panose="020B0604020202020204" pitchFamily="34" charset="0"/>
              </a:rPr>
              <a:t>Appendiks </a:t>
            </a:r>
            <a:r>
              <a:rPr lang="da-DK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r>
              <a:rPr lang="da-DK" sz="25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Leverandørens priser</a:t>
            </a:r>
            <a:endParaRPr lang="da-DK" sz="25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628650" y="1635858"/>
            <a:ext cx="8029574" cy="4156614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Leverandørerne skal udfylde </a:t>
            </a:r>
            <a:r>
              <a:rPr lang="da-DK" dirty="0" smtClean="0"/>
              <a:t>C1 leverandørens priser</a:t>
            </a:r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14</a:t>
            </a:fld>
            <a:endParaRPr lang="da-DK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30" y="2425335"/>
            <a:ext cx="7529212" cy="307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70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29929"/>
          </a:xfrm>
        </p:spPr>
        <p:txBody>
          <a:bodyPr>
            <a:normAutofit/>
          </a:bodyPr>
          <a:lstStyle/>
          <a:p>
            <a:r>
              <a:rPr lang="da-DK" sz="2500" b="1" dirty="0">
                <a:latin typeface="Arial" panose="020B0604020202020204" pitchFamily="34" charset="0"/>
                <a:cs typeface="Arial" panose="020B0604020202020204" pitchFamily="34" charset="0"/>
              </a:rPr>
              <a:t>Appendiks C1 Leverandørens priser</a:t>
            </a:r>
            <a:endParaRPr lang="da-DK" sz="25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702897" y="1565519"/>
            <a:ext cx="8029574" cy="4156614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Leverandørerne skal udfylde </a:t>
            </a:r>
            <a:r>
              <a:rPr lang="da-DK" dirty="0" smtClean="0"/>
              <a:t>C1 leverandørens priser</a:t>
            </a:r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15</a:t>
            </a:fld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23" y="2249245"/>
            <a:ext cx="7801954" cy="278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4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29929"/>
          </a:xfrm>
        </p:spPr>
        <p:txBody>
          <a:bodyPr>
            <a:normAutofit/>
          </a:bodyPr>
          <a:lstStyle/>
          <a:p>
            <a:r>
              <a:rPr lang="da-DK" sz="25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Evalueringsmetode </a:t>
            </a:r>
            <a:endParaRPr lang="da-DK" sz="25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737179" y="1905577"/>
            <a:ext cx="8029574" cy="4156614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 err="1"/>
              <a:t>Evalueringen</a:t>
            </a:r>
            <a:r>
              <a:rPr lang="en-US" dirty="0"/>
              <a:t> </a:t>
            </a:r>
            <a:r>
              <a:rPr lang="en-US" dirty="0" err="1" smtClean="0"/>
              <a:t>af</a:t>
            </a:r>
            <a:r>
              <a:rPr lang="en-US" dirty="0" smtClean="0"/>
              <a:t> </a:t>
            </a:r>
            <a:r>
              <a:rPr lang="en-US" dirty="0" err="1" smtClean="0"/>
              <a:t>bjørneskindshuen</a:t>
            </a:r>
            <a:r>
              <a:rPr lang="en-US" dirty="0" smtClean="0"/>
              <a:t> </a:t>
            </a:r>
            <a:r>
              <a:rPr lang="en-US" dirty="0" err="1" smtClean="0"/>
              <a:t>bliver</a:t>
            </a:r>
            <a:r>
              <a:rPr lang="en-US" dirty="0" smtClean="0"/>
              <a:t> </a:t>
            </a:r>
            <a:r>
              <a:rPr lang="en-US" dirty="0" err="1"/>
              <a:t>gennemført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et </a:t>
            </a:r>
            <a:r>
              <a:rPr lang="en-US" dirty="0" err="1" smtClean="0"/>
              <a:t>ekspert</a:t>
            </a:r>
            <a:r>
              <a:rPr lang="en-US" dirty="0" smtClean="0"/>
              <a:t>-panel </a:t>
            </a:r>
            <a:r>
              <a:rPr lang="en-US" dirty="0" err="1"/>
              <a:t>bestående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gruppe</a:t>
            </a:r>
            <a:r>
              <a:rPr lang="en-US" dirty="0" smtClean="0"/>
              <a:t> </a:t>
            </a:r>
            <a:r>
              <a:rPr lang="en-US" dirty="0" err="1" smtClean="0"/>
              <a:t>specialister</a:t>
            </a:r>
            <a:r>
              <a:rPr lang="en-US" dirty="0" smtClean="0"/>
              <a:t> </a:t>
            </a:r>
            <a:r>
              <a:rPr lang="en-US" dirty="0"/>
              <a:t>med </a:t>
            </a:r>
            <a:r>
              <a:rPr lang="en-US" dirty="0" err="1" smtClean="0"/>
              <a:t>teknisk</a:t>
            </a:r>
            <a:r>
              <a:rPr lang="en-US" dirty="0" smtClean="0"/>
              <a:t>-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bruger</a:t>
            </a:r>
            <a:r>
              <a:rPr lang="en-US" dirty="0"/>
              <a:t> </a:t>
            </a:r>
            <a:r>
              <a:rPr lang="en-US" dirty="0" err="1"/>
              <a:t>erfaring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da-DK" dirty="0"/>
              <a:t>FMI vil i forbindelse med evalueringen af de fremsendte vareprøver fysisk og visuelt evaluere opfyldelsen af de opstillede kriterier i en </a:t>
            </a:r>
            <a:r>
              <a:rPr lang="da-DK" dirty="0" smtClean="0"/>
              <a:t>ekspertevaluering. Er </a:t>
            </a:r>
            <a:r>
              <a:rPr lang="da-DK" dirty="0"/>
              <a:t>uddybet i </a:t>
            </a:r>
            <a:r>
              <a:rPr lang="da-DK" dirty="0" smtClean="0"/>
              <a:t>Bilag 1 ”evalueringsmetode” </a:t>
            </a:r>
            <a:endParaRPr lang="da-DK" dirty="0">
              <a:solidFill>
                <a:srgbClr val="FF0000"/>
              </a:solidFill>
            </a:endParaRPr>
          </a:p>
          <a:p>
            <a:endParaRPr lang="da-DK" dirty="0"/>
          </a:p>
          <a:p>
            <a:pPr lvl="1"/>
            <a:r>
              <a:rPr lang="da-DK" sz="2100" dirty="0"/>
              <a:t>Syning:</a:t>
            </a:r>
          </a:p>
          <a:p>
            <a:pPr lvl="1"/>
            <a:r>
              <a:rPr lang="da-DK" sz="2100" dirty="0"/>
              <a:t>Håndværk</a:t>
            </a:r>
          </a:p>
          <a:p>
            <a:pPr lvl="1"/>
            <a:r>
              <a:rPr lang="da-DK" sz="2100" dirty="0"/>
              <a:t>Finish</a:t>
            </a:r>
          </a:p>
          <a:p>
            <a:pPr lvl="1"/>
            <a:r>
              <a:rPr lang="da-DK" sz="2100" dirty="0"/>
              <a:t>Komfort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3593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29929"/>
          </a:xfrm>
        </p:spPr>
        <p:txBody>
          <a:bodyPr>
            <a:normAutofit/>
          </a:bodyPr>
          <a:lstStyle/>
          <a:p>
            <a:r>
              <a:rPr lang="da-DK" sz="25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Kommunikation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737179" y="1905577"/>
            <a:ext cx="8029574" cy="4156614"/>
          </a:xfrm>
        </p:spPr>
        <p:txBody>
          <a:bodyPr>
            <a:normAutofit/>
          </a:bodyPr>
          <a:lstStyle/>
          <a:p>
            <a:r>
              <a:rPr lang="da-DK" dirty="0" smtClean="0">
                <a:cs typeface="Arial" pitchFamily="34" charset="0"/>
              </a:rPr>
              <a:t>Al </a:t>
            </a:r>
            <a:r>
              <a:rPr lang="da-DK" dirty="0">
                <a:cs typeface="Arial" pitchFamily="34" charset="0"/>
              </a:rPr>
              <a:t>kommunikation sker via </a:t>
            </a:r>
            <a:r>
              <a:rPr lang="da-DK" dirty="0" smtClean="0">
                <a:cs typeface="Arial" pitchFamily="34" charset="0"/>
              </a:rPr>
              <a:t>ETHICS </a:t>
            </a:r>
            <a:r>
              <a:rPr lang="da-DK" dirty="0">
                <a:cs typeface="Arial" pitchFamily="34" charset="0"/>
              </a:rPr>
              <a:t>elektroniske </a:t>
            </a:r>
            <a:r>
              <a:rPr lang="da-DK" dirty="0" smtClean="0">
                <a:cs typeface="Arial" pitchFamily="34" charset="0"/>
              </a:rPr>
              <a:t>platform</a:t>
            </a:r>
          </a:p>
          <a:p>
            <a:endParaRPr lang="da-DK" dirty="0">
              <a:cs typeface="Arial" pitchFamily="34" charset="0"/>
            </a:endParaRPr>
          </a:p>
          <a:p>
            <a:r>
              <a:rPr lang="da-DK" dirty="0">
                <a:cs typeface="Arial" pitchFamily="34" charset="0"/>
              </a:rPr>
              <a:t>Spørgsmål kan stilles via fanen </a:t>
            </a:r>
            <a:r>
              <a:rPr lang="da-DK" dirty="0" smtClean="0">
                <a:cs typeface="Arial" pitchFamily="34" charset="0"/>
              </a:rPr>
              <a:t>- spørgsmål </a:t>
            </a:r>
            <a:r>
              <a:rPr lang="da-DK" dirty="0">
                <a:cs typeface="Arial" pitchFamily="34" charset="0"/>
              </a:rPr>
              <a:t>og </a:t>
            </a:r>
            <a:r>
              <a:rPr lang="da-DK" dirty="0" smtClean="0">
                <a:cs typeface="Arial" pitchFamily="34" charset="0"/>
              </a:rPr>
              <a:t>svar</a:t>
            </a:r>
          </a:p>
          <a:p>
            <a:endParaRPr lang="da-DK" dirty="0">
              <a:cs typeface="Arial" pitchFamily="34" charset="0"/>
            </a:endParaRPr>
          </a:p>
          <a:p>
            <a:r>
              <a:rPr lang="da-DK" dirty="0">
                <a:cs typeface="Arial" pitchFamily="34" charset="0"/>
              </a:rPr>
              <a:t>Svar på spørgsmål modtaget senere end 6 dage før tilbuds deadline kan ikke forventes at blive </a:t>
            </a:r>
            <a:r>
              <a:rPr lang="da-DK" dirty="0" smtClean="0">
                <a:cs typeface="Arial" pitchFamily="34" charset="0"/>
              </a:rPr>
              <a:t>besvaret</a:t>
            </a:r>
          </a:p>
          <a:p>
            <a:endParaRPr lang="da-DK" dirty="0">
              <a:cs typeface="Arial" pitchFamily="34" charset="0"/>
            </a:endParaRPr>
          </a:p>
          <a:p>
            <a:pPr lvl="1"/>
            <a:endParaRPr lang="da-DK" dirty="0" smtClean="0"/>
          </a:p>
          <a:p>
            <a:pPr lvl="1"/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2370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29929"/>
          </a:xfrm>
        </p:spPr>
        <p:txBody>
          <a:bodyPr>
            <a:normAutofit/>
          </a:bodyPr>
          <a:lstStyle/>
          <a:p>
            <a:r>
              <a:rPr lang="da-DK" sz="25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Tidsplan </a:t>
            </a:r>
            <a:endParaRPr lang="da-DK" sz="25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737179" y="1905577"/>
            <a:ext cx="8029574" cy="41566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 smtClean="0">
                <a:cs typeface="Arial" pitchFamily="34" charset="0"/>
              </a:rPr>
              <a:t>FMI har planlagt dette tidsforløb for udbuddet, forhandlinger og tildelingen af kontrakten.</a:t>
            </a:r>
          </a:p>
          <a:p>
            <a:endParaRPr lang="da-DK" dirty="0">
              <a:cs typeface="Arial" pitchFamily="34" charset="0"/>
            </a:endParaRPr>
          </a:p>
          <a:p>
            <a:r>
              <a:rPr lang="da-DK" dirty="0" smtClean="0"/>
              <a:t>20.04.2022	INDO </a:t>
            </a:r>
            <a:r>
              <a:rPr lang="da-DK" dirty="0"/>
              <a:t>+ vareprøve bjørneskindshue</a:t>
            </a:r>
            <a:r>
              <a:rPr lang="da-DK" dirty="0" smtClean="0">
                <a:cs typeface="Arial" pitchFamily="34" charset="0"/>
              </a:rPr>
              <a:t> </a:t>
            </a:r>
          </a:p>
          <a:p>
            <a:r>
              <a:rPr lang="da-DK" dirty="0" smtClean="0">
                <a:cs typeface="Arial" pitchFamily="34" charset="0"/>
              </a:rPr>
              <a:t>Maj 2022 		</a:t>
            </a:r>
            <a:r>
              <a:rPr lang="da-DK" dirty="0" smtClean="0"/>
              <a:t>Evaluering </a:t>
            </a:r>
            <a:r>
              <a:rPr lang="da-DK" dirty="0"/>
              <a:t>af tilbud &amp; </a:t>
            </a:r>
            <a:r>
              <a:rPr lang="da-DK" dirty="0" smtClean="0"/>
              <a:t>vareprøve</a:t>
            </a:r>
          </a:p>
          <a:p>
            <a:r>
              <a:rPr lang="da-DK" dirty="0" smtClean="0">
                <a:cs typeface="Arial" pitchFamily="34" charset="0"/>
              </a:rPr>
              <a:t>Maj 2022 		</a:t>
            </a:r>
            <a:r>
              <a:rPr lang="da-DK" dirty="0" smtClean="0"/>
              <a:t>Forhandling </a:t>
            </a:r>
            <a:r>
              <a:rPr lang="da-DK" dirty="0"/>
              <a:t>/ dialogmøde </a:t>
            </a:r>
            <a:r>
              <a:rPr lang="da-DK" dirty="0" smtClean="0"/>
              <a:t>leverandører</a:t>
            </a:r>
          </a:p>
          <a:p>
            <a:r>
              <a:rPr lang="da-DK" dirty="0" smtClean="0">
                <a:cs typeface="Arial" pitchFamily="34" charset="0"/>
              </a:rPr>
              <a:t>Maj/juni 2022 	</a:t>
            </a:r>
            <a:r>
              <a:rPr lang="da-DK" dirty="0" smtClean="0"/>
              <a:t>Invitation </a:t>
            </a:r>
            <a:r>
              <a:rPr lang="da-DK" dirty="0"/>
              <a:t>til BAFO</a:t>
            </a:r>
            <a:endParaRPr lang="da-DK" dirty="0" smtClean="0">
              <a:cs typeface="Arial" pitchFamily="34" charset="0"/>
            </a:endParaRPr>
          </a:p>
          <a:p>
            <a:r>
              <a:rPr lang="da-DK" dirty="0" smtClean="0">
                <a:cs typeface="Arial" pitchFamily="34" charset="0"/>
              </a:rPr>
              <a:t>Juni 2022		</a:t>
            </a:r>
            <a:r>
              <a:rPr lang="da-DK" dirty="0" smtClean="0"/>
              <a:t>BAFO</a:t>
            </a:r>
          </a:p>
          <a:p>
            <a:r>
              <a:rPr lang="da-DK" dirty="0" smtClean="0">
                <a:cs typeface="Arial" pitchFamily="34" charset="0"/>
              </a:rPr>
              <a:t>Juli 2022 		</a:t>
            </a:r>
            <a:r>
              <a:rPr lang="da-DK" dirty="0" smtClean="0"/>
              <a:t>Evaluering </a:t>
            </a:r>
            <a:r>
              <a:rPr lang="da-DK" dirty="0"/>
              <a:t>af tilbud og valg af </a:t>
            </a:r>
            <a:r>
              <a:rPr lang="da-DK" dirty="0" smtClean="0"/>
              <a:t>vinder</a:t>
            </a:r>
          </a:p>
          <a:p>
            <a:r>
              <a:rPr lang="da-DK" dirty="0" smtClean="0">
                <a:cs typeface="Arial" pitchFamily="34" charset="0"/>
              </a:rPr>
              <a:t>Juli 2022 		</a:t>
            </a:r>
            <a:r>
              <a:rPr lang="da-DK" dirty="0" smtClean="0"/>
              <a:t>Tildelings- </a:t>
            </a:r>
            <a:r>
              <a:rPr lang="da-DK" dirty="0"/>
              <a:t>og </a:t>
            </a:r>
            <a:r>
              <a:rPr lang="da-DK" dirty="0" smtClean="0"/>
              <a:t>afslagsskrivelser</a:t>
            </a:r>
          </a:p>
          <a:p>
            <a:r>
              <a:rPr lang="da-DK" dirty="0" smtClean="0">
                <a:cs typeface="Arial" pitchFamily="34" charset="0"/>
              </a:rPr>
              <a:t>August 2022 	</a:t>
            </a:r>
            <a:r>
              <a:rPr lang="da-DK" dirty="0" smtClean="0"/>
              <a:t>Kontraktunderskrift </a:t>
            </a:r>
            <a:r>
              <a:rPr lang="da-DK" dirty="0"/>
              <a:t>og opstartsmøde</a:t>
            </a:r>
            <a:r>
              <a:rPr lang="da-DK" dirty="0" smtClean="0"/>
              <a:t> </a:t>
            </a:r>
            <a:endParaRPr lang="da-DK" dirty="0"/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6055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738909"/>
            <a:ext cx="7886700" cy="951780"/>
          </a:xfrm>
        </p:spPr>
        <p:txBody>
          <a:bodyPr>
            <a:normAutofit/>
          </a:bodyPr>
          <a:lstStyle/>
          <a:p>
            <a:r>
              <a:rPr lang="da-DK" sz="25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Spørgsmål ?</a:t>
            </a:r>
            <a:endParaRPr lang="da-DK" sz="25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19</a:t>
            </a:fld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59" y="1690689"/>
            <a:ext cx="8164945" cy="459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5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28650" y="967220"/>
            <a:ext cx="7886700" cy="720437"/>
          </a:xfrm>
        </p:spPr>
        <p:txBody>
          <a:bodyPr>
            <a:normAutofit/>
          </a:bodyPr>
          <a:lstStyle/>
          <a:p>
            <a:r>
              <a:rPr lang="da-DK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Agenda:</a:t>
            </a:r>
            <a:endParaRPr lang="da-DK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3"/>
          </p:nvPr>
        </p:nvSpPr>
        <p:spPr>
          <a:xfrm>
            <a:off x="700233" y="1720850"/>
            <a:ext cx="8029574" cy="443980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endParaRPr lang="en-US" sz="3200" dirty="0">
              <a:cs typeface="Arial" panose="020B0604020202020204" pitchFamily="34" charset="0"/>
            </a:endParaRPr>
          </a:p>
          <a:p>
            <a:pPr marL="1076325" lvl="1" indent="-3429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da-DK" sz="3200" dirty="0" smtClean="0">
                <a:cs typeface="Arial" pitchFamily="34" charset="0"/>
              </a:rPr>
              <a:t>Velkomst &amp; introduktion</a:t>
            </a:r>
            <a:endParaRPr lang="da-DK" sz="3200" dirty="0">
              <a:cs typeface="Arial" pitchFamily="34" charset="0"/>
            </a:endParaRPr>
          </a:p>
          <a:p>
            <a:pPr marL="1076325" lvl="1" indent="-3429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da-DK" sz="3200" dirty="0" smtClean="0">
                <a:cs typeface="Arial" panose="020B0604020202020204" pitchFamily="34" charset="0"/>
              </a:rPr>
              <a:t>Information </a:t>
            </a:r>
            <a:r>
              <a:rPr lang="da-DK" sz="3200" dirty="0">
                <a:cs typeface="Arial" panose="020B0604020202020204" pitchFamily="34" charset="0"/>
              </a:rPr>
              <a:t>om udbuddet</a:t>
            </a:r>
          </a:p>
          <a:p>
            <a:pPr marL="1076325" lvl="1" indent="-3429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3200" dirty="0" err="1" smtClean="0">
                <a:cs typeface="Arial" panose="020B0604020202020204" pitchFamily="34" charset="0"/>
              </a:rPr>
              <a:t>Udbudsprocessen</a:t>
            </a:r>
            <a:r>
              <a:rPr lang="en-US" sz="3200" dirty="0" smtClean="0">
                <a:cs typeface="Arial" panose="020B0604020202020204" pitchFamily="34" charset="0"/>
              </a:rPr>
              <a:t> </a:t>
            </a:r>
          </a:p>
          <a:p>
            <a:pPr marL="1076325" lvl="1" indent="-3429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3200" dirty="0" err="1" smtClean="0">
                <a:cs typeface="Arial" panose="020B0604020202020204" pitchFamily="34" charset="0"/>
              </a:rPr>
              <a:t>Tildelingskriterier</a:t>
            </a:r>
            <a:endParaRPr lang="en-US" sz="3200" dirty="0" smtClean="0">
              <a:cs typeface="Arial" panose="020B0604020202020204" pitchFamily="34" charset="0"/>
            </a:endParaRPr>
          </a:p>
          <a:p>
            <a:pPr marL="1076325" lvl="1" indent="-3429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3200" dirty="0" err="1" smtClean="0">
                <a:cs typeface="Arial" panose="020B0604020202020204" pitchFamily="34" charset="0"/>
              </a:rPr>
              <a:t>Kravsspecifikation</a:t>
            </a:r>
            <a:r>
              <a:rPr lang="en-US" sz="3200" dirty="0" smtClean="0">
                <a:cs typeface="Arial" panose="020B0604020202020204" pitchFamily="34" charset="0"/>
              </a:rPr>
              <a:t> &amp; </a:t>
            </a:r>
            <a:r>
              <a:rPr lang="en-US" sz="3200" dirty="0" err="1" smtClean="0">
                <a:cs typeface="Arial" panose="020B0604020202020204" pitchFamily="34" charset="0"/>
              </a:rPr>
              <a:t>udfyldelse</a:t>
            </a:r>
            <a:r>
              <a:rPr lang="en-US" sz="3200" dirty="0" smtClean="0"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cs typeface="Arial" panose="020B0604020202020204" pitchFamily="34" charset="0"/>
              </a:rPr>
              <a:t>af</a:t>
            </a:r>
            <a:r>
              <a:rPr lang="en-US" sz="3200" dirty="0" smtClean="0">
                <a:cs typeface="Arial" panose="020B0604020202020204" pitchFamily="34" charset="0"/>
              </a:rPr>
              <a:t> app. C </a:t>
            </a:r>
            <a:r>
              <a:rPr lang="en-US" sz="3200" dirty="0" err="1" smtClean="0">
                <a:cs typeface="Arial" panose="020B0604020202020204" pitchFamily="34" charset="0"/>
              </a:rPr>
              <a:t>og</a:t>
            </a:r>
            <a:r>
              <a:rPr lang="en-US" sz="3200" dirty="0" smtClean="0">
                <a:cs typeface="Arial" panose="020B0604020202020204" pitchFamily="34" charset="0"/>
              </a:rPr>
              <a:t> C1 </a:t>
            </a:r>
          </a:p>
          <a:p>
            <a:pPr marL="1076325" lvl="1" indent="-3429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3200" dirty="0" err="1" smtClean="0">
                <a:cs typeface="Arial" panose="020B0604020202020204" pitchFamily="34" charset="0"/>
              </a:rPr>
              <a:t>Evalueringsmetode</a:t>
            </a:r>
            <a:r>
              <a:rPr lang="en-US" sz="3200" dirty="0" smtClean="0">
                <a:cs typeface="Arial" panose="020B0604020202020204" pitchFamily="34" charset="0"/>
              </a:rPr>
              <a:t> </a:t>
            </a:r>
          </a:p>
          <a:p>
            <a:pPr marL="1076325" lvl="1" indent="-3429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3200" dirty="0" err="1" smtClean="0">
                <a:cs typeface="Arial" panose="020B0604020202020204" pitchFamily="34" charset="0"/>
              </a:rPr>
              <a:t>Kommunikation</a:t>
            </a:r>
            <a:endParaRPr lang="en-US" sz="3200" dirty="0" smtClean="0">
              <a:cs typeface="Arial" panose="020B0604020202020204" pitchFamily="34" charset="0"/>
            </a:endParaRPr>
          </a:p>
          <a:p>
            <a:pPr marL="1076325" lvl="1" indent="-3429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da-DK" sz="3100" dirty="0">
                <a:cs typeface="Arial" panose="020B0604020202020204" pitchFamily="34" charset="0"/>
              </a:rPr>
              <a:t>Udbudsmaterialet</a:t>
            </a:r>
            <a:endParaRPr lang="en-US" sz="3100" dirty="0">
              <a:cs typeface="Arial" panose="020B0604020202020204" pitchFamily="34" charset="0"/>
            </a:endParaRPr>
          </a:p>
          <a:p>
            <a:pPr marL="1076325" lvl="1" indent="-3429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3100" dirty="0" err="1">
                <a:cs typeface="Arial" panose="020B0604020202020204" pitchFamily="34" charset="0"/>
              </a:rPr>
              <a:t>Tids</a:t>
            </a:r>
            <a:r>
              <a:rPr lang="en-US" sz="3200" dirty="0" err="1" smtClean="0">
                <a:cs typeface="Arial" panose="020B0604020202020204" pitchFamily="34" charset="0"/>
              </a:rPr>
              <a:t>plan</a:t>
            </a:r>
            <a:endParaRPr lang="en-US" sz="3200" dirty="0">
              <a:cs typeface="Arial" panose="020B0604020202020204" pitchFamily="34" charset="0"/>
            </a:endParaRPr>
          </a:p>
          <a:p>
            <a:pPr marL="1076325" lvl="1" indent="-3429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3200" dirty="0" err="1" smtClean="0">
                <a:cs typeface="Arial" panose="020B0604020202020204" pitchFamily="34" charset="0"/>
              </a:rPr>
              <a:t>Spørgsmål</a:t>
            </a:r>
            <a:r>
              <a:rPr lang="en-US" sz="3200" dirty="0" smtClean="0">
                <a:cs typeface="Arial" panose="020B0604020202020204" pitchFamily="34" charset="0"/>
              </a:rPr>
              <a:t> </a:t>
            </a:r>
          </a:p>
          <a:p>
            <a:pPr marL="1076325" lvl="1" indent="-3429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⃰"/>
            </a:pPr>
            <a:endParaRPr lang="en-US" sz="3200" dirty="0"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a-DK" sz="3200" b="1" dirty="0" smtClean="0">
                <a:cs typeface="Arial" panose="020B0604020202020204" pitchFamily="34" charset="0"/>
              </a:rPr>
              <a:t>Afrunding senest 1320</a:t>
            </a:r>
            <a:endParaRPr lang="da-DK" sz="3200" b="1" dirty="0">
              <a:cs typeface="Arial" panose="020B0604020202020204" pitchFamily="34" charset="0"/>
            </a:endParaRPr>
          </a:p>
          <a:p>
            <a:endParaRPr lang="da-DK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D741-A24B-49B7-9FA8-DF6CBA156BD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lIns="216000"/>
          <a:lstStyle/>
          <a:p>
            <a:fld id="{24C8C45C-947F-4981-8B3F-4F32E973C901}" type="slidenum">
              <a:rPr lang="da-DK" smtClean="0"/>
              <a:pPr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7842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998970"/>
            <a:ext cx="7886700" cy="691719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sz="28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Introduktion &amp; velkomst </a:t>
            </a:r>
            <a:r>
              <a:rPr lang="da-D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/>
              <a:t/>
            </a:r>
            <a:br>
              <a:rPr lang="en-US" sz="2800" dirty="0"/>
            </a:b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628650" y="1588654"/>
            <a:ext cx="8029574" cy="3039053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SzPct val="100000"/>
              <a:buFont typeface="Arial" pitchFamily="34" charset="0"/>
              <a:buChar char="•"/>
            </a:pPr>
            <a:endParaRPr lang="en-US" sz="1050" dirty="0"/>
          </a:p>
          <a:p>
            <a:pPr>
              <a:buClr>
                <a:schemeClr val="bg1"/>
              </a:buClr>
              <a:buSzPct val="100000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præsentation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deltagerne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Clr>
                <a:schemeClr val="bg1"/>
              </a:buClr>
              <a:buSzPct val="100000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  <a:buSzPct val="100000"/>
            </a:pPr>
            <a:r>
              <a:rPr lang="en-US" dirty="0" smtClean="0">
                <a:cs typeface="Arial" panose="020B0604020202020204" pitchFamily="34" charset="0"/>
              </a:rPr>
              <a:t>FMI:</a:t>
            </a:r>
          </a:p>
          <a:p>
            <a:pPr>
              <a:buClr>
                <a:schemeClr val="bg1"/>
              </a:buClr>
              <a:buSzPct val="100000"/>
            </a:pPr>
            <a:r>
              <a:rPr lang="en-US" dirty="0" smtClean="0">
                <a:cs typeface="Arial" panose="020B0604020202020204" pitchFamily="34" charset="0"/>
              </a:rPr>
              <a:t>Stig </a:t>
            </a:r>
            <a:r>
              <a:rPr lang="en-US" dirty="0">
                <a:cs typeface="Arial" panose="020B0604020202020204" pitchFamily="34" charset="0"/>
              </a:rPr>
              <a:t>Skotner– </a:t>
            </a:r>
            <a:r>
              <a:rPr lang="en-US" dirty="0" err="1" smtClean="0">
                <a:cs typeface="Arial" panose="020B0604020202020204" pitchFamily="34" charset="0"/>
              </a:rPr>
              <a:t>Projektleder</a:t>
            </a:r>
            <a:endParaRPr lang="en-US" dirty="0" smtClean="0"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  <a:buSzPct val="100000"/>
            </a:pPr>
            <a:r>
              <a:rPr lang="en-US" dirty="0">
                <a:cs typeface="Arial" panose="020B0604020202020204" pitchFamily="34" charset="0"/>
              </a:rPr>
              <a:t>Lars </a:t>
            </a:r>
            <a:r>
              <a:rPr lang="en-US" dirty="0" smtClean="0">
                <a:cs typeface="Arial" panose="020B0604020202020204" pitchFamily="34" charset="0"/>
              </a:rPr>
              <a:t>Mygind </a:t>
            </a:r>
            <a:r>
              <a:rPr lang="en-US" dirty="0">
                <a:cs typeface="Arial" panose="020B0604020202020204" pitchFamily="34" charset="0"/>
              </a:rPr>
              <a:t>– Category </a:t>
            </a:r>
            <a:r>
              <a:rPr lang="en-US" dirty="0" smtClean="0">
                <a:cs typeface="Arial" panose="020B0604020202020204" pitchFamily="34" charset="0"/>
              </a:rPr>
              <a:t>manager</a:t>
            </a:r>
            <a:endParaRPr lang="en-US" dirty="0"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Mette </a:t>
            </a:r>
            <a:r>
              <a:rPr lang="en-US" dirty="0">
                <a:cs typeface="Arial" panose="020B0604020202020204" pitchFamily="34" charset="0"/>
              </a:rPr>
              <a:t>Sofie Kragerup – </a:t>
            </a:r>
            <a:r>
              <a:rPr lang="en-US" dirty="0" err="1">
                <a:cs typeface="Arial" panose="020B0604020202020204" pitchFamily="34" charset="0"/>
              </a:rPr>
              <a:t>Teknisk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sagsbehandler</a:t>
            </a:r>
            <a:endParaRPr lang="en-US" dirty="0" smtClean="0"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  <a:buSzPct val="100000"/>
              <a:buFont typeface="Arial" pitchFamily="34" charset="0"/>
              <a:buChar char="•"/>
            </a:pPr>
            <a:endParaRPr lang="en-US" dirty="0"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  <a:buSzPct val="100000"/>
              <a:buFont typeface="Arial" pitchFamily="34" charset="0"/>
              <a:buChar char="•"/>
            </a:pPr>
            <a:endParaRPr lang="en-US" dirty="0"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  <a:buSzPct val="100000"/>
              <a:buFont typeface="Arial" pitchFamily="34" charset="0"/>
              <a:buChar char="•"/>
            </a:pPr>
            <a:endParaRPr lang="en-US" dirty="0"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None/>
            </a:pPr>
            <a:endParaRPr lang="da-DK" sz="1050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3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629349"/>
            <a:ext cx="7886700" cy="1061340"/>
          </a:xfrm>
        </p:spPr>
        <p:txBody>
          <a:bodyPr/>
          <a:lstStyle/>
          <a:p>
            <a:r>
              <a:rPr lang="da-DK" sz="25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Information om udbuddet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748145" y="2124364"/>
            <a:ext cx="8037079" cy="4231987"/>
          </a:xfrm>
        </p:spPr>
        <p:txBody>
          <a:bodyPr>
            <a:normAutofit/>
          </a:bodyPr>
          <a:lstStyle/>
          <a:p>
            <a:r>
              <a:rPr lang="da-DK" dirty="0">
                <a:cs typeface="Arial" pitchFamily="34" charset="0"/>
              </a:rPr>
              <a:t>FMI har udarbejdet en rammeaftale angående anskaffelse, reparation og pelspleje af </a:t>
            </a:r>
            <a:r>
              <a:rPr lang="da-DK" dirty="0" smtClean="0">
                <a:cs typeface="Arial" pitchFamily="34" charset="0"/>
              </a:rPr>
              <a:t>bjørneskindshue</a:t>
            </a:r>
            <a:r>
              <a:rPr lang="da-DK" dirty="0">
                <a:cs typeface="Arial" pitchFamily="34" charset="0"/>
              </a:rPr>
              <a:t>, samt reparation af vagtudrustning</a:t>
            </a:r>
          </a:p>
          <a:p>
            <a:r>
              <a:rPr lang="da-DK" dirty="0">
                <a:cs typeface="Arial" pitchFamily="34" charset="0"/>
              </a:rPr>
              <a:t>FMI har udarbejdet </a:t>
            </a:r>
            <a:r>
              <a:rPr lang="da-DK" dirty="0" smtClean="0">
                <a:cs typeface="Arial" pitchFamily="34" charset="0"/>
              </a:rPr>
              <a:t>tekniske dokumentation til </a:t>
            </a:r>
            <a:r>
              <a:rPr lang="da-DK" dirty="0">
                <a:cs typeface="Arial" pitchFamily="34" charset="0"/>
              </a:rPr>
              <a:t>fremstilling af </a:t>
            </a:r>
            <a:r>
              <a:rPr lang="da-DK" dirty="0" smtClean="0">
                <a:cs typeface="Arial" pitchFamily="34" charset="0"/>
              </a:rPr>
              <a:t>bjørneskindshuen. </a:t>
            </a:r>
            <a:endParaRPr lang="da-DK" dirty="0" smtClean="0"/>
          </a:p>
          <a:p>
            <a:r>
              <a:rPr lang="da-DK" dirty="0" smtClean="0"/>
              <a:t>Rammeaftalen </a:t>
            </a:r>
            <a:r>
              <a:rPr lang="da-DK" dirty="0"/>
              <a:t>har en </a:t>
            </a:r>
            <a:r>
              <a:rPr lang="da-DK" dirty="0" smtClean="0"/>
              <a:t>værdi </a:t>
            </a:r>
            <a:r>
              <a:rPr lang="da-DK" dirty="0"/>
              <a:t>på </a:t>
            </a:r>
            <a:r>
              <a:rPr lang="da-DK" dirty="0" smtClean="0"/>
              <a:t>14-22 </a:t>
            </a:r>
            <a:r>
              <a:rPr lang="da-DK" dirty="0"/>
              <a:t>mio. </a:t>
            </a:r>
            <a:r>
              <a:rPr lang="da-DK" dirty="0" smtClean="0"/>
              <a:t>DKK. </a:t>
            </a:r>
          </a:p>
          <a:p>
            <a:r>
              <a:rPr lang="da-DK" dirty="0" smtClean="0"/>
              <a:t>Kravspecifikationen </a:t>
            </a:r>
            <a:r>
              <a:rPr lang="da-DK" dirty="0"/>
              <a:t>er meget specifik og er fastsat af projektet ud fra LG 250 års traditionsbundne krav.</a:t>
            </a:r>
          </a:p>
          <a:p>
            <a:r>
              <a:rPr lang="da-DK" dirty="0"/>
              <a:t>Huerne produceres af </a:t>
            </a:r>
            <a:r>
              <a:rPr lang="da-DK" dirty="0" smtClean="0"/>
              <a:t>certificeret skind </a:t>
            </a:r>
            <a:r>
              <a:rPr lang="da-DK" dirty="0"/>
              <a:t>fra </a:t>
            </a:r>
            <a:r>
              <a:rPr lang="da-DK" dirty="0" smtClean="0"/>
              <a:t>sortbjørne. </a:t>
            </a:r>
            <a:endParaRPr lang="da-DK" dirty="0"/>
          </a:p>
          <a:p>
            <a:r>
              <a:rPr lang="da-DK" dirty="0" smtClean="0"/>
              <a:t>Rammeaftalen dækker produktion af </a:t>
            </a:r>
            <a:r>
              <a:rPr lang="da-DK" dirty="0"/>
              <a:t>ca. 70-80 nye </a:t>
            </a:r>
            <a:r>
              <a:rPr lang="da-DK" dirty="0" smtClean="0"/>
              <a:t>bjørneskindshuer årligt samt reparation, pelspleje </a:t>
            </a:r>
            <a:r>
              <a:rPr lang="da-DK" dirty="0"/>
              <a:t>og </a:t>
            </a:r>
            <a:r>
              <a:rPr lang="da-DK" dirty="0" smtClean="0"/>
              <a:t>vedligehold.</a:t>
            </a:r>
          </a:p>
          <a:p>
            <a:r>
              <a:rPr lang="da-DK" dirty="0"/>
              <a:t>Rammeaftalen dækker r</a:t>
            </a:r>
            <a:r>
              <a:rPr lang="da-DK" dirty="0" smtClean="0"/>
              <a:t>eparation </a:t>
            </a:r>
            <a:r>
              <a:rPr lang="da-DK" dirty="0"/>
              <a:t>af </a:t>
            </a:r>
            <a:r>
              <a:rPr lang="da-DK" dirty="0" smtClean="0"/>
              <a:t>øvrig vagtudrustning (primært læder </a:t>
            </a:r>
            <a:r>
              <a:rPr lang="da-DK" dirty="0"/>
              <a:t>og </a:t>
            </a:r>
            <a:r>
              <a:rPr lang="da-DK" dirty="0" err="1" smtClean="0"/>
              <a:t>webbingvarer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62500" lnSpcReduction="20000"/>
          </a:bodyPr>
          <a:lstStyle/>
          <a:p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32500" lnSpcReduction="20000"/>
          </a:bodyPr>
          <a:lstStyle/>
          <a:p>
            <a:endParaRPr lang="da-DK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62500" lnSpcReduction="20000"/>
          </a:bodyPr>
          <a:lstStyle/>
          <a:p>
            <a:endParaRPr lang="da-DK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4</a:t>
            </a:fld>
            <a:endParaRPr lang="da-DK" dirty="0"/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233" y="541014"/>
            <a:ext cx="1655004" cy="165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522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29929"/>
          </a:xfrm>
        </p:spPr>
        <p:txBody>
          <a:bodyPr>
            <a:normAutofit/>
          </a:bodyPr>
          <a:lstStyle/>
          <a:p>
            <a:r>
              <a:rPr lang="da-DK" sz="25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Udbudsmaterialet</a:t>
            </a:r>
            <a:endParaRPr lang="da-DK" sz="25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737179" y="1905577"/>
            <a:ext cx="8029574" cy="4156614"/>
          </a:xfrm>
        </p:spPr>
        <p:txBody>
          <a:bodyPr>
            <a:normAutofit/>
          </a:bodyPr>
          <a:lstStyle/>
          <a:p>
            <a:endParaRPr lang="da-DK" dirty="0">
              <a:cs typeface="Arial" pitchFamily="34" charset="0"/>
            </a:endParaRPr>
          </a:p>
          <a:p>
            <a:pPr marL="0" indent="0">
              <a:buNone/>
            </a:pPr>
            <a:r>
              <a:rPr lang="da-DK" dirty="0"/>
              <a:t>Udbudsmaterialet </a:t>
            </a:r>
            <a:r>
              <a:rPr lang="da-DK" dirty="0" smtClean="0"/>
              <a:t>– består af udbuds- og kontraktdokumenter</a:t>
            </a:r>
          </a:p>
          <a:p>
            <a:pPr marL="0" indent="0">
              <a:buNone/>
            </a:pPr>
            <a:endParaRPr lang="da-DK" dirty="0" smtClean="0"/>
          </a:p>
          <a:p>
            <a:r>
              <a:rPr lang="da-DK" dirty="0"/>
              <a:t>U</a:t>
            </a:r>
            <a:r>
              <a:rPr lang="da-DK" dirty="0" smtClean="0"/>
              <a:t>dbudsdokumenterne beskriver </a:t>
            </a:r>
            <a:r>
              <a:rPr lang="da-DK" dirty="0"/>
              <a:t>de formelle regler for </a:t>
            </a:r>
            <a:r>
              <a:rPr lang="da-DK" dirty="0" err="1" smtClean="0"/>
              <a:t>udbudsproce-duren</a:t>
            </a:r>
            <a:r>
              <a:rPr lang="da-DK" dirty="0"/>
              <a:t>, udvælgelse af egnede tilbudsgivere, beskrivelse af evalueringen samt valg af vindende tilbudsgiver. </a:t>
            </a:r>
            <a:endParaRPr lang="da-DK" dirty="0" smtClean="0"/>
          </a:p>
          <a:p>
            <a:endParaRPr lang="da-DK" dirty="0" smtClean="0"/>
          </a:p>
          <a:p>
            <a:r>
              <a:rPr lang="da-DK" dirty="0">
                <a:cs typeface="Arial" pitchFamily="34" charset="0"/>
              </a:rPr>
              <a:t>Kontraktmaterialet indeholder bestemmelser, der regulerer forholdet mellem de kontraherende parter igennem </a:t>
            </a:r>
            <a:r>
              <a:rPr lang="da-DK" dirty="0" smtClean="0">
                <a:cs typeface="Arial" pitchFamily="34" charset="0"/>
              </a:rPr>
              <a:t>rammeaftalens </a:t>
            </a:r>
            <a:r>
              <a:rPr lang="da-DK" dirty="0">
                <a:cs typeface="Arial" pitchFamily="34" charset="0"/>
              </a:rPr>
              <a:t>løbetid. </a:t>
            </a:r>
          </a:p>
          <a:p>
            <a:pPr lvl="1"/>
            <a:endParaRPr lang="da-DK" dirty="0" smtClean="0"/>
          </a:p>
          <a:p>
            <a:pPr lvl="1"/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7140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701964"/>
            <a:ext cx="7886700" cy="988725"/>
          </a:xfrm>
        </p:spPr>
        <p:txBody>
          <a:bodyPr/>
          <a:lstStyle/>
          <a:p>
            <a:r>
              <a:rPr lang="da-DK" sz="25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Udbudsprocessen:</a:t>
            </a:r>
            <a:endParaRPr lang="da-DK" sz="25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746414" y="1803978"/>
            <a:ext cx="8029574" cy="44582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 smtClean="0">
                <a:latin typeface="Arial" panose="020B0604020202020204" pitchFamily="34" charset="0"/>
                <a:cs typeface="Arial" panose="020B0604020202020204" pitchFamily="34" charset="0"/>
              </a:rPr>
              <a:t>Udbudsloven </a:t>
            </a:r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da-DK" b="1" dirty="0" smtClean="0">
                <a:latin typeface="Arial" panose="020B0604020202020204" pitchFamily="34" charset="0"/>
                <a:cs typeface="Arial" panose="020B0604020202020204" pitchFamily="34" charset="0"/>
              </a:rPr>
              <a:t>offentligt udbud </a:t>
            </a:r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med forhandling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Prækvalifikation/Evaluering/Opfordringsskrivelse</a:t>
            </a:r>
          </a:p>
          <a:p>
            <a:pPr>
              <a:lnSpc>
                <a:spcPct val="100000"/>
              </a:lnSpc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Indsendelse af indledende tilbud fra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tilbudsgivere (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INDO)</a:t>
            </a:r>
          </a:p>
          <a:p>
            <a:pPr>
              <a:lnSpc>
                <a:spcPct val="100000"/>
              </a:lnSpc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Er tilbuddet konditionsmæssigt? /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evaluering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af tilbud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og vareprøven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Invitation til forhandling</a:t>
            </a:r>
          </a:p>
          <a:p>
            <a:pPr>
              <a:lnSpc>
                <a:spcPct val="100000"/>
              </a:lnSpc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Indsendelse af endeligt tilbud (BAFO)</a:t>
            </a:r>
          </a:p>
          <a:p>
            <a:pPr>
              <a:lnSpc>
                <a:spcPct val="100000"/>
              </a:lnSpc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Evaluering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af tilbud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Indhentelse af dokumentation for oplysninger i </a:t>
            </a:r>
            <a:r>
              <a:rPr lang="da-DK" dirty="0" err="1">
                <a:latin typeface="Arial" panose="020B0604020202020204" pitchFamily="34" charset="0"/>
                <a:cs typeface="Arial" panose="020B0604020202020204" pitchFamily="34" charset="0"/>
              </a:rPr>
              <a:t>ESPD’en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Tildelings- og afslagsskrivelser udsendes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(tildeling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af kontrakt)</a:t>
            </a:r>
          </a:p>
          <a:p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endParaRPr lang="da-DK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6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692727"/>
            <a:ext cx="7886700" cy="997962"/>
          </a:xfrm>
        </p:spPr>
        <p:txBody>
          <a:bodyPr>
            <a:normAutofit/>
          </a:bodyPr>
          <a:lstStyle/>
          <a:p>
            <a:r>
              <a:rPr lang="da-DK" sz="25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Indledende </a:t>
            </a:r>
            <a:r>
              <a:rPr lang="da-DK" sz="25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tilbud (</a:t>
            </a:r>
            <a:r>
              <a:rPr lang="da-DK" sz="25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INDO)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755651" y="2330451"/>
            <a:ext cx="8029574" cy="2647950"/>
          </a:xfrm>
        </p:spPr>
        <p:txBody>
          <a:bodyPr/>
          <a:lstStyle/>
          <a:p>
            <a:pPr marL="0" indent="0">
              <a:buNone/>
            </a:pPr>
            <a:r>
              <a:rPr lang="da-DK" b="1" dirty="0" smtClean="0">
                <a:latin typeface="Arial" panose="020B0604020202020204" pitchFamily="34" charset="0"/>
                <a:cs typeface="Arial" panose="020B0604020202020204" pitchFamily="34" charset="0"/>
              </a:rPr>
              <a:t>Til INDO indsender leverandøren følgende:</a:t>
            </a:r>
          </a:p>
          <a:p>
            <a:pPr lvl="1">
              <a:spcBef>
                <a:spcPts val="750"/>
              </a:spcBef>
            </a:pPr>
            <a:endParaRPr lang="da-DK" sz="2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750"/>
              </a:spcBef>
            </a:pPr>
            <a:r>
              <a:rPr lang="da-DK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Leverandørens tilbud (Appendiks C)</a:t>
            </a:r>
          </a:p>
          <a:p>
            <a:pPr lvl="1">
              <a:spcBef>
                <a:spcPts val="750"/>
              </a:spcBef>
            </a:pPr>
            <a:r>
              <a:rPr lang="da-DK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Leverandørens pris tilbud (Appendiks C.1)</a:t>
            </a:r>
          </a:p>
          <a:p>
            <a:pPr lvl="1">
              <a:spcBef>
                <a:spcPts val="750"/>
              </a:spcBef>
            </a:pPr>
            <a:r>
              <a:rPr lang="da-DK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Vareprøve Bjørneskindshue</a:t>
            </a:r>
          </a:p>
          <a:p>
            <a:pPr marL="0" indent="0">
              <a:buNone/>
            </a:pPr>
            <a:endParaRPr lang="da-DK" dirty="0" smtClean="0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6302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692727"/>
            <a:ext cx="7886700" cy="997962"/>
          </a:xfrm>
        </p:spPr>
        <p:txBody>
          <a:bodyPr>
            <a:normAutofit/>
          </a:bodyPr>
          <a:lstStyle/>
          <a:p>
            <a:r>
              <a:rPr lang="da-DK" sz="25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Leverandører inviteres til forhandling </a:t>
            </a:r>
            <a:endParaRPr lang="da-DK" sz="25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755651" y="2330451"/>
            <a:ext cx="8029574" cy="347247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da-DK" dirty="0" smtClean="0"/>
              <a:t>Forhandlingen</a:t>
            </a:r>
            <a:r>
              <a:rPr lang="en-US" dirty="0" smtClean="0"/>
              <a:t> </a:t>
            </a:r>
            <a:r>
              <a:rPr lang="en-US" dirty="0" err="1"/>
              <a:t>vil</a:t>
            </a:r>
            <a:r>
              <a:rPr lang="en-US" dirty="0"/>
              <a:t> </a:t>
            </a:r>
            <a:r>
              <a:rPr lang="en-US" dirty="0" err="1"/>
              <a:t>foregå</a:t>
            </a:r>
            <a:r>
              <a:rPr lang="en-US" dirty="0"/>
              <a:t> hos FMI, </a:t>
            </a:r>
            <a:r>
              <a:rPr lang="en-US" dirty="0" err="1"/>
              <a:t>Ballerup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vil</a:t>
            </a:r>
            <a:r>
              <a:rPr lang="en-US" dirty="0"/>
              <a:t> </a:t>
            </a:r>
            <a:r>
              <a:rPr lang="en-US" dirty="0" err="1"/>
              <a:t>primært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FMIs side </a:t>
            </a:r>
            <a:r>
              <a:rPr lang="en-US" dirty="0" err="1"/>
              <a:t>være</a:t>
            </a:r>
            <a:r>
              <a:rPr lang="en-US" dirty="0"/>
              <a:t> </a:t>
            </a:r>
            <a:r>
              <a:rPr lang="da-DK" dirty="0" smtClean="0"/>
              <a:t>tilbagemelding</a:t>
            </a:r>
            <a:r>
              <a:rPr lang="en-US" dirty="0" smtClean="0"/>
              <a:t> </a:t>
            </a:r>
            <a:r>
              <a:rPr lang="en-US" dirty="0" err="1"/>
              <a:t>på</a:t>
            </a:r>
            <a:r>
              <a:rPr lang="en-US" dirty="0"/>
              <a:t> den </a:t>
            </a:r>
            <a:r>
              <a:rPr lang="en-US" dirty="0" err="1"/>
              <a:t>indleverede</a:t>
            </a:r>
            <a:r>
              <a:rPr lang="en-US" dirty="0"/>
              <a:t> </a:t>
            </a:r>
            <a:r>
              <a:rPr lang="en-US" dirty="0" err="1"/>
              <a:t>vareprøve</a:t>
            </a:r>
            <a:r>
              <a:rPr lang="en-US" dirty="0"/>
              <a:t> (</a:t>
            </a:r>
            <a:r>
              <a:rPr lang="en-US" dirty="0" err="1"/>
              <a:t>Bjørneskindshuen</a:t>
            </a:r>
            <a:r>
              <a:rPr lang="en-US" dirty="0"/>
              <a:t>). 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err="1" smtClean="0"/>
              <a:t>Forhandlingskrav</a:t>
            </a:r>
            <a:r>
              <a:rPr lang="en-US" dirty="0" smtClean="0"/>
              <a:t> </a:t>
            </a:r>
            <a:r>
              <a:rPr lang="en-US" dirty="0" err="1" smtClean="0"/>
              <a:t>vil</a:t>
            </a:r>
            <a:r>
              <a:rPr lang="en-US" dirty="0" smtClean="0"/>
              <a:t> </a:t>
            </a:r>
            <a:r>
              <a:rPr lang="en-US" dirty="0" err="1" smtClean="0"/>
              <a:t>blive</a:t>
            </a:r>
            <a:r>
              <a:rPr lang="en-US" dirty="0" smtClean="0"/>
              <a:t> </a:t>
            </a:r>
            <a:r>
              <a:rPr lang="en-US" dirty="0" err="1" smtClean="0"/>
              <a:t>drøftet</a:t>
            </a:r>
            <a:r>
              <a:rPr lang="en-US" dirty="0" smtClean="0"/>
              <a:t>. </a:t>
            </a:r>
            <a:r>
              <a:rPr lang="en-US" dirty="0" err="1" smtClean="0"/>
              <a:t>Samt</a:t>
            </a:r>
            <a:r>
              <a:rPr lang="en-US" dirty="0" smtClean="0"/>
              <a:t> der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da-DK" dirty="0" smtClean="0"/>
              <a:t>være</a:t>
            </a:r>
            <a:r>
              <a:rPr lang="en-US" dirty="0" smtClean="0"/>
              <a:t> </a:t>
            </a:r>
            <a:r>
              <a:rPr lang="en-US" dirty="0" err="1"/>
              <a:t>elementer</a:t>
            </a:r>
            <a:r>
              <a:rPr lang="en-US" dirty="0"/>
              <a:t>, der mere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kontraktmæssig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, men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adresseres</a:t>
            </a:r>
            <a:r>
              <a:rPr lang="en-US" dirty="0"/>
              <a:t>.</a:t>
            </a:r>
          </a:p>
          <a:p>
            <a:endParaRPr lang="da-DK" dirty="0" smtClean="0"/>
          </a:p>
          <a:p>
            <a:r>
              <a:rPr lang="en-US" dirty="0" err="1" smtClean="0"/>
              <a:t>Mindste</a:t>
            </a:r>
            <a:r>
              <a:rPr lang="en-US" dirty="0" smtClean="0"/>
              <a:t> </a:t>
            </a:r>
            <a:r>
              <a:rPr lang="en-US" dirty="0" err="1"/>
              <a:t>krav</a:t>
            </a:r>
            <a:r>
              <a:rPr lang="en-US" dirty="0"/>
              <a:t> - de </a:t>
            </a:r>
            <a:r>
              <a:rPr lang="en-US" dirty="0" err="1"/>
              <a:t>såkaldte</a:t>
            </a:r>
            <a:r>
              <a:rPr lang="en-US" dirty="0"/>
              <a:t> </a:t>
            </a:r>
            <a:r>
              <a:rPr lang="en-US" b="1" dirty="0"/>
              <a:t>“</a:t>
            </a:r>
            <a:r>
              <a:rPr lang="en-US" b="1" dirty="0" err="1"/>
              <a:t>skal</a:t>
            </a:r>
            <a:r>
              <a:rPr lang="en-US" b="1" dirty="0"/>
              <a:t>” </a:t>
            </a:r>
            <a:r>
              <a:rPr lang="en-US" b="1" dirty="0" err="1"/>
              <a:t>krav</a:t>
            </a:r>
            <a:r>
              <a:rPr lang="en-US" b="1" dirty="0"/>
              <a:t> </a:t>
            </a:r>
            <a:r>
              <a:rPr lang="en-US" dirty="0" err="1"/>
              <a:t>kan</a:t>
            </a:r>
            <a:r>
              <a:rPr lang="en-US" dirty="0"/>
              <a:t> der </a:t>
            </a:r>
            <a:r>
              <a:rPr lang="en-US" dirty="0" err="1"/>
              <a:t>ikke</a:t>
            </a:r>
            <a:r>
              <a:rPr lang="en-US" dirty="0"/>
              <a:t> </a:t>
            </a:r>
            <a:r>
              <a:rPr lang="en-US" dirty="0" err="1"/>
              <a:t>forhandles</a:t>
            </a:r>
            <a:r>
              <a:rPr lang="en-US" dirty="0"/>
              <a:t> om</a:t>
            </a:r>
          </a:p>
          <a:p>
            <a:endParaRPr lang="en-US" dirty="0"/>
          </a:p>
          <a:p>
            <a:r>
              <a:rPr lang="da-DK" b="1" dirty="0" smtClean="0"/>
              <a:t>Herefter - Best </a:t>
            </a:r>
            <a:r>
              <a:rPr lang="da-DK" b="1" dirty="0"/>
              <a:t>and final offer (BAFO)</a:t>
            </a:r>
            <a:endParaRPr lang="en-US" b="1" dirty="0"/>
          </a:p>
          <a:p>
            <a:pPr marL="0" indent="0">
              <a:buNone/>
            </a:pPr>
            <a:endParaRPr lang="da-DK" dirty="0" smtClean="0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7650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29929"/>
          </a:xfrm>
        </p:spPr>
        <p:txBody>
          <a:bodyPr>
            <a:normAutofit/>
          </a:bodyPr>
          <a:lstStyle/>
          <a:p>
            <a:r>
              <a:rPr lang="da-DK" sz="25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Tildelingskriterier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755651" y="2330450"/>
            <a:ext cx="8029574" cy="4156614"/>
          </a:xfrm>
        </p:spPr>
        <p:txBody>
          <a:bodyPr/>
          <a:lstStyle/>
          <a:p>
            <a:r>
              <a:rPr lang="da-DK" dirty="0" smtClean="0"/>
              <a:t>Rammeaftalen </a:t>
            </a:r>
            <a:r>
              <a:rPr lang="da-DK" dirty="0"/>
              <a:t>vil blive tildelt det tilbud, der giver bedste forhold mellem pris og </a:t>
            </a:r>
            <a:r>
              <a:rPr lang="da-DK" dirty="0" smtClean="0"/>
              <a:t>kvalitet</a:t>
            </a:r>
          </a:p>
          <a:p>
            <a:endParaRPr lang="da-DK" dirty="0"/>
          </a:p>
          <a:p>
            <a:r>
              <a:rPr lang="da-DK" dirty="0"/>
              <a:t>Evalueringen baseres på tilbudsgivers pris og på </a:t>
            </a:r>
            <a:r>
              <a:rPr lang="da-DK" dirty="0" smtClean="0"/>
              <a:t>vareprøvens kvalitet, </a:t>
            </a:r>
            <a:r>
              <a:rPr lang="da-DK" dirty="0"/>
              <a:t>se detaljeret beskrivelse i </a:t>
            </a:r>
            <a:r>
              <a:rPr lang="da-DK" dirty="0" smtClean="0"/>
              <a:t>bilag 1 Evalueringsmetode</a:t>
            </a:r>
          </a:p>
          <a:p>
            <a:endParaRPr lang="da-DK" dirty="0"/>
          </a:p>
          <a:p>
            <a:r>
              <a:rPr lang="da-DK" dirty="0" smtClean="0"/>
              <a:t>Tildelingskriterier:</a:t>
            </a:r>
            <a:endParaRPr lang="da-DK" dirty="0"/>
          </a:p>
          <a:p>
            <a:pPr lvl="1"/>
            <a:r>
              <a:rPr lang="da-DK" dirty="0"/>
              <a:t>70% kvalitet</a:t>
            </a:r>
          </a:p>
          <a:p>
            <a:pPr lvl="1"/>
            <a:r>
              <a:rPr lang="da-DK" dirty="0"/>
              <a:t>30% Pris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7AC-9D08-4D37-8F9F-AFD48A0D95A4}" type="datetime2">
              <a:rPr lang="da-DK" smtClean="0"/>
              <a:pPr/>
              <a:t>24. januar 2022</a:t>
            </a:fld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7101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Farvetema 1 - FMN">
      <a:dk1>
        <a:srgbClr val="000000"/>
      </a:dk1>
      <a:lt1>
        <a:sysClr val="window" lastClr="FFFFFF"/>
      </a:lt1>
      <a:dk2>
        <a:srgbClr val="8C9D9B"/>
      </a:dk2>
      <a:lt2>
        <a:srgbClr val="ECEFEE"/>
      </a:lt2>
      <a:accent1>
        <a:srgbClr val="3F5C59"/>
      </a:accent1>
      <a:accent2>
        <a:srgbClr val="C8102E"/>
      </a:accent2>
      <a:accent3>
        <a:srgbClr val="8D1B3D"/>
      </a:accent3>
      <a:accent4>
        <a:srgbClr val="002855"/>
      </a:accent4>
      <a:accent5>
        <a:srgbClr val="F5821E"/>
      </a:accent5>
      <a:accent6>
        <a:srgbClr val="96368B"/>
      </a:accent6>
      <a:hlink>
        <a:srgbClr val="3F5C59"/>
      </a:hlink>
      <a:folHlink>
        <a:srgbClr val="3F5C59"/>
      </a:folHlink>
    </a:clrScheme>
    <a:fontScheme name="Forsvarsministeri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Forløb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lnSpc>
            <a:spcPct val="125000"/>
          </a:lnSpc>
          <a:defRPr sz="1200" noProof="0" dirty="0" err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25000"/>
          </a:lnSpc>
          <a:defRPr sz="1200"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resentation9" id="{CF226158-FFCF-2C4F-A0EF-46A8623B720F}" vid="{DD824CA8-8AC0-954E-9839-2AC24BD4B673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B31F45C3919AA408EAC0C8D8F85C08D" ma:contentTypeVersion="1" ma:contentTypeDescription="Opret et nyt dokument." ma:contentTypeScope="" ma:versionID="ad670cd848b4f7e763b1e414c7008e5c">
  <xsd:schema xmlns:xsd="http://www.w3.org/2001/XMLSchema" xmlns:xs="http://www.w3.org/2001/XMLSchema" xmlns:p="http://schemas.microsoft.com/office/2006/metadata/properties" xmlns:ns2="b92a7b62-18c2-4926-a891-55c0c57152a8" xmlns:ns3="43364870-62b0-4bbb-9d72-a69fa8635366" targetNamespace="http://schemas.microsoft.com/office/2006/metadata/properties" ma:root="true" ma:fieldsID="48b60e22750c8eef9fd51235ab323652" ns2:_="" ns3:_="">
    <xsd:import namespace="b92a7b62-18c2-4926-a891-55c0c57152a8"/>
    <xsd:import namespace="43364870-62b0-4bbb-9d72-a69fa863536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Kategori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2a7b62-18c2-4926-a891-55c0c57152a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ærdi for dokument-id" ma:description="Værdien af det dokument-id, der er tildelt dette elemen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ink til dette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364870-62b0-4bbb-9d72-a69fa8635366" elementFormDefault="qualified">
    <xsd:import namespace="http://schemas.microsoft.com/office/2006/documentManagement/types"/>
    <xsd:import namespace="http://schemas.microsoft.com/office/infopath/2007/PartnerControls"/>
    <xsd:element name="Kategori" ma:index="11" ma:displayName="Kategori" ma:format="Dropdown" ma:internalName="Kategori">
      <xsd:simpleType>
        <xsd:restriction base="dms:Choice">
          <xsd:enumeration value="Bordnavneskilt"/>
          <xsd:enumeration value="Visitkort"/>
          <xsd:enumeration value="PowerPoint-præsentation"/>
          <xsd:enumeration value="CV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 xmlns="43364870-62b0-4bbb-9d72-a69fa8635366">PowerPoint-præsentation</Kategori>
    <_dlc_DocId xmlns="b92a7b62-18c2-4926-a891-55c0c57152a8">FMIDOC-875-10</_dlc_DocId>
    <_dlc_DocIdUrl xmlns="b92a7b62-18c2-4926-a891-55c0c57152a8">
      <Url>http://fish.msp.forsvaret.fiin.dk/myn/fmi/Services_Support/Kommunikation/_layouts/DocIdRedir.aspx?ID=FMIDOC-875-10</Url>
      <Description>FMIDOC-875-10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D9A9E5B-388A-434A-979A-467D13954E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2a7b62-18c2-4926-a891-55c0c57152a8"/>
    <ds:schemaRef ds:uri="43364870-62b0-4bbb-9d72-a69fa86353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A4B9E9-B0E1-4824-9EAA-A253CC123D8E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b92a7b62-18c2-4926-a891-55c0c57152a8"/>
    <ds:schemaRef ds:uri="http://purl.org/dc/elements/1.1/"/>
    <ds:schemaRef ds:uri="http://schemas.microsoft.com/office/2006/metadata/properties"/>
    <ds:schemaRef ds:uri="43364870-62b0-4bbb-9d72-a69fa8635366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0402036-F28C-4AE5-BAD0-BCD09AF6F97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207A6CB-47FF-4A04-A855-E5FB714483E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1458</TotalTime>
  <Words>600</Words>
  <Application>Microsoft Office PowerPoint</Application>
  <PresentationFormat>Skærmshow (4:3)</PresentationFormat>
  <Paragraphs>183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19</vt:i4>
      </vt:variant>
    </vt:vector>
  </HeadingPairs>
  <TitlesOfParts>
    <vt:vector size="21" baseType="lpstr">
      <vt:lpstr>Blank</vt:lpstr>
      <vt:lpstr>Office-tema</vt:lpstr>
      <vt:lpstr>FMI orienteringsmøde 21.01.2022</vt:lpstr>
      <vt:lpstr>Agenda:</vt:lpstr>
      <vt:lpstr>  Introduktion &amp; velkomst    </vt:lpstr>
      <vt:lpstr>Information om udbuddet</vt:lpstr>
      <vt:lpstr>Udbudsmaterialet</vt:lpstr>
      <vt:lpstr>Udbudsprocessen:</vt:lpstr>
      <vt:lpstr>Indledende tilbud (INDO)</vt:lpstr>
      <vt:lpstr>Leverandører inviteres til forhandling </vt:lpstr>
      <vt:lpstr>Tildelingskriterier</vt:lpstr>
      <vt:lpstr>Kravsspecifikation</vt:lpstr>
      <vt:lpstr>Kravsspecifikation</vt:lpstr>
      <vt:lpstr>Appendiks C </vt:lpstr>
      <vt:lpstr>Appendiks C </vt:lpstr>
      <vt:lpstr>Appendiks C1 Leverandørens priser</vt:lpstr>
      <vt:lpstr>Appendiks C1 Leverandørens priser</vt:lpstr>
      <vt:lpstr>Evalueringsmetode </vt:lpstr>
      <vt:lpstr>Kommunikation</vt:lpstr>
      <vt:lpstr>Tidsplan </vt:lpstr>
      <vt:lpstr>Spørgsmål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FMI Skabelon PowerPoint</dc:title>
  <dc:creator>jej@kontrapunkt.com</dc:creator>
  <cp:lastModifiedBy>00389548</cp:lastModifiedBy>
  <cp:revision>181</cp:revision>
  <dcterms:created xsi:type="dcterms:W3CDTF">2018-03-09T15:31:30Z</dcterms:created>
  <dcterms:modified xsi:type="dcterms:W3CDTF">2022-01-24T11:53:48Z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ontentTypeId">
    <vt:lpwstr>0x0101001B31F45C3919AA408EAC0C8D8F85C08D</vt:lpwstr>
  </property>
  <property fmtid="{D5CDD505-2E9C-101B-9397-08002B2CF9AE}" pid="4" name="_dlc_DocIdItemGuid">
    <vt:lpwstr>6895d1b1-d872-4c82-996f-d709c2a424f1</vt:lpwstr>
  </property>
  <property fmtid="{D5CDD505-2E9C-101B-9397-08002B2CF9AE}" pid="5" name="Order">
    <vt:r8>1000</vt:r8>
  </property>
  <property fmtid="{D5CDD505-2E9C-101B-9397-08002B2CF9AE}" pid="6" name="TitusGUID">
    <vt:lpwstr>1d2ea885-14f0-4c52-90e0-1a687fcbc72f</vt:lpwstr>
  </property>
  <property fmtid="{D5CDD505-2E9C-101B-9397-08002B2CF9AE}" pid="7" name="Klassifikation">
    <vt:lpwstr>IKKE KLASSIFICERET</vt:lpwstr>
  </property>
  <property fmtid="{D5CDD505-2E9C-101B-9397-08002B2CF9AE}" pid="8" name="Maerkning">
    <vt:lpwstr/>
  </property>
  <property fmtid="{D5CDD505-2E9C-101B-9397-08002B2CF9AE}" pid="9" name="command">
    <vt:lpwstr/>
  </property>
  <property fmtid="{D5CDD505-2E9C-101B-9397-08002B2CF9AE}" pid="10" name="title">
    <vt:lpwstr>Informationsmøde 20.05.19 Skrædderaftale (DOK502749)</vt:lpwstr>
  </property>
  <property fmtid="{D5CDD505-2E9C-101B-9397-08002B2CF9AE}" pid="11" name="path">
    <vt:lpwstr>C:\Users\FMI-ID~1\AppData\Local\Temp\Scanjour\Captia\SJ2019052006191654 [DOK502749].PPTX</vt:lpwstr>
  </property>
</Properties>
</file>